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 id="2147483678" r:id="rId5"/>
    <p:sldMasterId id="2147483650" r:id="rId6"/>
  </p:sldMasterIdLst>
  <p:notesMasterIdLst>
    <p:notesMasterId r:id="rId15"/>
  </p:notesMasterIdLst>
  <p:sldIdLst>
    <p:sldId id="264" r:id="rId7"/>
    <p:sldId id="267" r:id="rId8"/>
    <p:sldId id="275" r:id="rId9"/>
    <p:sldId id="274" r:id="rId10"/>
    <p:sldId id="268" r:id="rId11"/>
    <p:sldId id="277" r:id="rId12"/>
    <p:sldId id="279"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B13"/>
    <a:srgbClr val="407FBD"/>
    <a:srgbClr val="1A4C50"/>
    <a:srgbClr val="252A36"/>
    <a:srgbClr val="3A3A3A"/>
    <a:srgbClr val="919D9D"/>
    <a:srgbClr val="BFC7CB"/>
    <a:srgbClr val="BEC6C4"/>
    <a:srgbClr val="0070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1"/>
    <p:restoredTop sz="93784" autoAdjust="0"/>
  </p:normalViewPr>
  <p:slideViewPr>
    <p:cSldViewPr snapToGrid="0">
      <p:cViewPr varScale="1">
        <p:scale>
          <a:sx n="108" d="100"/>
          <a:sy n="108" d="100"/>
        </p:scale>
        <p:origin x="1098" y="78"/>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Anderson" userId="649aead7-6fab-47cb-9d31-7ce218380cae" providerId="ADAL" clId="{A64C7CF0-CA71-4FB5-BEA8-D7B454694CBA}"/>
    <pc:docChg chg="custSel addSld modSld">
      <pc:chgData name="Trish Anderson" userId="649aead7-6fab-47cb-9d31-7ce218380cae" providerId="ADAL" clId="{A64C7CF0-CA71-4FB5-BEA8-D7B454694CBA}" dt="2025-03-25T20:13:10.629" v="1365" actId="20577"/>
      <pc:docMkLst>
        <pc:docMk/>
      </pc:docMkLst>
      <pc:sldChg chg="modNotesTx">
        <pc:chgData name="Trish Anderson" userId="649aead7-6fab-47cb-9d31-7ce218380cae" providerId="ADAL" clId="{A64C7CF0-CA71-4FB5-BEA8-D7B454694CBA}" dt="2025-03-21T18:25:26.381" v="419" actId="20577"/>
        <pc:sldMkLst>
          <pc:docMk/>
          <pc:sldMk cId="3406725690" sldId="267"/>
        </pc:sldMkLst>
      </pc:sldChg>
      <pc:sldChg chg="addSp delSp modSp">
        <pc:chgData name="Trish Anderson" userId="649aead7-6fab-47cb-9d31-7ce218380cae" providerId="ADAL" clId="{A64C7CF0-CA71-4FB5-BEA8-D7B454694CBA}" dt="2025-03-24T19:32:03.464" v="541" actId="207"/>
        <pc:sldMkLst>
          <pc:docMk/>
          <pc:sldMk cId="3712780415" sldId="268"/>
        </pc:sldMkLst>
        <pc:spChg chg="add mod">
          <ac:chgData name="Trish Anderson" userId="649aead7-6fab-47cb-9d31-7ce218380cae" providerId="ADAL" clId="{A64C7CF0-CA71-4FB5-BEA8-D7B454694CBA}" dt="2025-03-24T19:32:03.464" v="541" actId="207"/>
          <ac:spMkLst>
            <pc:docMk/>
            <pc:sldMk cId="3712780415" sldId="268"/>
            <ac:spMk id="2" creationId="{F14F44D2-D426-44E7-9E42-37327F819A1A}"/>
          </ac:spMkLst>
        </pc:spChg>
        <pc:spChg chg="add mod">
          <ac:chgData name="Trish Anderson" userId="649aead7-6fab-47cb-9d31-7ce218380cae" providerId="ADAL" clId="{A64C7CF0-CA71-4FB5-BEA8-D7B454694CBA}" dt="2025-03-24T19:31:59.090" v="540" actId="207"/>
          <ac:spMkLst>
            <pc:docMk/>
            <pc:sldMk cId="3712780415" sldId="268"/>
            <ac:spMk id="3" creationId="{3D3A8822-E003-4C7B-90E8-837304993631}"/>
          </ac:spMkLst>
        </pc:spChg>
        <pc:picChg chg="mod">
          <ac:chgData name="Trish Anderson" userId="649aead7-6fab-47cb-9d31-7ce218380cae" providerId="ADAL" clId="{A64C7CF0-CA71-4FB5-BEA8-D7B454694CBA}" dt="2025-03-24T15:50:48.916" v="536" actId="1076"/>
          <ac:picMkLst>
            <pc:docMk/>
            <pc:sldMk cId="3712780415" sldId="268"/>
            <ac:picMk id="6" creationId="{00000000-0008-0000-0000-000004000100}"/>
          </ac:picMkLst>
        </pc:picChg>
        <pc:picChg chg="del">
          <ac:chgData name="Trish Anderson" userId="649aead7-6fab-47cb-9d31-7ce218380cae" providerId="ADAL" clId="{A64C7CF0-CA71-4FB5-BEA8-D7B454694CBA}" dt="2025-03-21T17:20:06.078" v="84" actId="478"/>
          <ac:picMkLst>
            <pc:docMk/>
            <pc:sldMk cId="3712780415" sldId="268"/>
            <ac:picMk id="8" creationId="{00000000-0008-0000-0000-000003000100}"/>
          </ac:picMkLst>
        </pc:picChg>
        <pc:picChg chg="mod">
          <ac:chgData name="Trish Anderson" userId="649aead7-6fab-47cb-9d31-7ce218380cae" providerId="ADAL" clId="{A64C7CF0-CA71-4FB5-BEA8-D7B454694CBA}" dt="2025-03-24T15:51:00.047" v="539" actId="1076"/>
          <ac:picMkLst>
            <pc:docMk/>
            <pc:sldMk cId="3712780415" sldId="268"/>
            <ac:picMk id="12" creationId="{7FA032E4-DB97-4C1D-A0D0-4DB5C6AA16DD}"/>
          </ac:picMkLst>
        </pc:picChg>
      </pc:sldChg>
      <pc:sldChg chg="modSp modNotesTx">
        <pc:chgData name="Trish Anderson" userId="649aead7-6fab-47cb-9d31-7ce218380cae" providerId="ADAL" clId="{A64C7CF0-CA71-4FB5-BEA8-D7B454694CBA}" dt="2025-03-21T18:27:51.942" v="493" actId="5793"/>
        <pc:sldMkLst>
          <pc:docMk/>
          <pc:sldMk cId="3594135096" sldId="274"/>
        </pc:sldMkLst>
        <pc:spChg chg="mod">
          <ac:chgData name="Trish Anderson" userId="649aead7-6fab-47cb-9d31-7ce218380cae" providerId="ADAL" clId="{A64C7CF0-CA71-4FB5-BEA8-D7B454694CBA}" dt="2025-03-21T17:17:50.618" v="83" actId="27636"/>
          <ac:spMkLst>
            <pc:docMk/>
            <pc:sldMk cId="3594135096" sldId="274"/>
            <ac:spMk id="4" creationId="{9A2149AB-354D-8FF7-A78B-1FEDF616CDBD}"/>
          </ac:spMkLst>
        </pc:spChg>
      </pc:sldChg>
      <pc:sldChg chg="addSp modSp">
        <pc:chgData name="Trish Anderson" userId="649aead7-6fab-47cb-9d31-7ce218380cae" providerId="ADAL" clId="{A64C7CF0-CA71-4FB5-BEA8-D7B454694CBA}" dt="2025-03-25T20:13:10.629" v="1365" actId="20577"/>
        <pc:sldMkLst>
          <pc:docMk/>
          <pc:sldMk cId="3483066099" sldId="277"/>
        </pc:sldMkLst>
        <pc:spChg chg="add mod">
          <ac:chgData name="Trish Anderson" userId="649aead7-6fab-47cb-9d31-7ce218380cae" providerId="ADAL" clId="{A64C7CF0-CA71-4FB5-BEA8-D7B454694CBA}" dt="2025-03-24T19:32:10.979" v="542" actId="207"/>
          <ac:spMkLst>
            <pc:docMk/>
            <pc:sldMk cId="3483066099" sldId="277"/>
            <ac:spMk id="2" creationId="{511289E3-D88A-47F5-96D8-2A89CAE6B2DA}"/>
          </ac:spMkLst>
        </pc:spChg>
        <pc:spChg chg="mod">
          <ac:chgData name="Trish Anderson" userId="649aead7-6fab-47cb-9d31-7ce218380cae" providerId="ADAL" clId="{A64C7CF0-CA71-4FB5-BEA8-D7B454694CBA}" dt="2025-03-25T20:13:10.629" v="1365" actId="20577"/>
          <ac:spMkLst>
            <pc:docMk/>
            <pc:sldMk cId="3483066099" sldId="277"/>
            <ac:spMk id="3" creationId="{305A26F2-F8E3-4B9F-BE3E-32FAA7D54926}"/>
          </ac:spMkLst>
        </pc:spChg>
      </pc:sldChg>
      <pc:sldChg chg="addSp delSp modSp add">
        <pc:chgData name="Trish Anderson" userId="649aead7-6fab-47cb-9d31-7ce218380cae" providerId="ADAL" clId="{A64C7CF0-CA71-4FB5-BEA8-D7B454694CBA}" dt="2025-03-25T20:12:06.120" v="1299" actId="313"/>
        <pc:sldMkLst>
          <pc:docMk/>
          <pc:sldMk cId="1692035790" sldId="279"/>
        </pc:sldMkLst>
        <pc:spChg chg="del">
          <ac:chgData name="Trish Anderson" userId="649aead7-6fab-47cb-9d31-7ce218380cae" providerId="ADAL" clId="{A64C7CF0-CA71-4FB5-BEA8-D7B454694CBA}" dt="2025-03-25T19:46:22.689" v="580" actId="478"/>
          <ac:spMkLst>
            <pc:docMk/>
            <pc:sldMk cId="1692035790" sldId="279"/>
            <ac:spMk id="2" creationId="{45F1A386-F7A0-49BE-9BF9-C4519382BF14}"/>
          </ac:spMkLst>
        </pc:spChg>
        <pc:spChg chg="add del mod">
          <ac:chgData name="Trish Anderson" userId="649aead7-6fab-47cb-9d31-7ce218380cae" providerId="ADAL" clId="{A64C7CF0-CA71-4FB5-BEA8-D7B454694CBA}" dt="2025-03-25T19:46:17.499" v="579"/>
          <ac:spMkLst>
            <pc:docMk/>
            <pc:sldMk cId="1692035790" sldId="279"/>
            <ac:spMk id="3" creationId="{5183A1FD-47C0-4480-967C-31C0405E30BD}"/>
          </ac:spMkLst>
        </pc:spChg>
        <pc:spChg chg="add mod">
          <ac:chgData name="Trish Anderson" userId="649aead7-6fab-47cb-9d31-7ce218380cae" providerId="ADAL" clId="{A64C7CF0-CA71-4FB5-BEA8-D7B454694CBA}" dt="2025-03-25T19:46:17.074" v="577" actId="255"/>
          <ac:spMkLst>
            <pc:docMk/>
            <pc:sldMk cId="1692035790" sldId="279"/>
            <ac:spMk id="4" creationId="{BD35B2F7-8090-4B66-8F88-D48FAB2E4B29}"/>
          </ac:spMkLst>
        </pc:spChg>
        <pc:spChg chg="add del mod">
          <ac:chgData name="Trish Anderson" userId="649aead7-6fab-47cb-9d31-7ce218380cae" providerId="ADAL" clId="{A64C7CF0-CA71-4FB5-BEA8-D7B454694CBA}" dt="2025-03-25T19:47:15.712" v="596"/>
          <ac:spMkLst>
            <pc:docMk/>
            <pc:sldMk cId="1692035790" sldId="279"/>
            <ac:spMk id="5" creationId="{71EA4009-94A4-4A2E-930F-DEAA62EF9B43}"/>
          </ac:spMkLst>
        </pc:spChg>
        <pc:spChg chg="add mod">
          <ac:chgData name="Trish Anderson" userId="649aead7-6fab-47cb-9d31-7ce218380cae" providerId="ADAL" clId="{A64C7CF0-CA71-4FB5-BEA8-D7B454694CBA}" dt="2025-03-25T20:12:06.120" v="1299" actId="313"/>
          <ac:spMkLst>
            <pc:docMk/>
            <pc:sldMk cId="1692035790" sldId="279"/>
            <ac:spMk id="6" creationId="{EFE9BE8C-7EF1-44A4-916D-28F17683D6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9AF5E-3C54-2240-83C1-EE1C784E7C0E}"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39776-E574-5248-B0BE-D12CDE29F90A}" type="slidenum">
              <a:rPr lang="en-US" smtClean="0"/>
              <a:t>‹#›</a:t>
            </a:fld>
            <a:endParaRPr lang="en-US"/>
          </a:p>
        </p:txBody>
      </p:sp>
    </p:spTree>
    <p:extLst>
      <p:ext uri="{BB962C8B-B14F-4D97-AF65-F5344CB8AC3E}">
        <p14:creationId xmlns:p14="http://schemas.microsoft.com/office/powerpoint/2010/main" val="354441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CTI stands for Critical Time Intervention. It </a:t>
            </a:r>
            <a:r>
              <a:rPr lang="en-US" sz="1200" b="0" i="0" kern="1200" dirty="0">
                <a:solidFill>
                  <a:schemeClr val="tx1"/>
                </a:solidFill>
                <a:effectLst/>
                <a:latin typeface="+mn-lt"/>
                <a:ea typeface="+mn-ea"/>
                <a:cs typeface="+mn-cs"/>
              </a:rPr>
              <a:t>is a time-limited evidence-based practice that mobilizes support for society’s most vulnerable individuals during periods of transition. It facilitates community integration and continuity of care by ensuring that a person has enduring ties to their community and support systems during these critical periods. CTI has been applied with veterans, people with mental illness, people who have been homeless or in prison, and many other groups. The model has been widely used on four continent</a:t>
            </a:r>
            <a:endParaRPr lang="en-CA" dirty="0"/>
          </a:p>
        </p:txBody>
      </p:sp>
      <p:sp>
        <p:nvSpPr>
          <p:cNvPr id="4" name="Slide Number Placeholder 3"/>
          <p:cNvSpPr>
            <a:spLocks noGrp="1"/>
          </p:cNvSpPr>
          <p:nvPr>
            <p:ph type="sldNum" sz="quarter" idx="5"/>
          </p:nvPr>
        </p:nvSpPr>
        <p:spPr/>
        <p:txBody>
          <a:bodyPr/>
          <a:lstStyle/>
          <a:p>
            <a:fld id="{2EC39776-E574-5248-B0BE-D12CDE29F90A}" type="slidenum">
              <a:rPr lang="en-US" smtClean="0"/>
              <a:t>1</a:t>
            </a:fld>
            <a:endParaRPr lang="en-US"/>
          </a:p>
        </p:txBody>
      </p:sp>
    </p:spTree>
    <p:extLst>
      <p:ext uri="{BB962C8B-B14F-4D97-AF65-F5344CB8AC3E}">
        <p14:creationId xmlns:p14="http://schemas.microsoft.com/office/powerpoint/2010/main" val="350757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Pre CTI-Develop a trusting relationship with client.</a:t>
            </a:r>
          </a:p>
          <a:p>
            <a:pPr marL="171450" indent="-171450">
              <a:buFont typeface="Arial" panose="020B0604020202020204" pitchFamily="34" charset="0"/>
              <a:buChar char="•"/>
            </a:pPr>
            <a:r>
              <a:rPr lang="en-US" dirty="0"/>
              <a:t>Phase One-</a:t>
            </a:r>
          </a:p>
          <a:p>
            <a:pPr marL="0" indent="0">
              <a:buFont typeface="Arial" panose="020B0604020202020204" pitchFamily="34" charset="0"/>
              <a:buNone/>
            </a:pPr>
            <a:r>
              <a:rPr lang="en-US" sz="1200" b="0" i="0" kern="1200" dirty="0">
                <a:solidFill>
                  <a:schemeClr val="tx1"/>
                </a:solidFill>
                <a:effectLst/>
                <a:latin typeface="+mn-lt"/>
                <a:ea typeface="+mn-ea"/>
                <a:cs typeface="+mn-cs"/>
              </a:rPr>
              <a:t>Provide support &amp; begin to connect client to people and agencies that will assume the primary role of support.</a:t>
            </a:r>
          </a:p>
          <a:p>
            <a:r>
              <a:rPr lang="en-US" sz="1200" b="0" i="0" kern="1200" dirty="0">
                <a:solidFill>
                  <a:schemeClr val="tx1"/>
                </a:solidFill>
                <a:effectLst/>
                <a:latin typeface="+mn-lt"/>
                <a:ea typeface="+mn-ea"/>
                <a:cs typeface="+mn-cs"/>
              </a:rPr>
              <a:t>Make home visits</a:t>
            </a:r>
          </a:p>
          <a:p>
            <a:r>
              <a:rPr lang="en-US" sz="1200" b="0" i="0" kern="1200" dirty="0">
                <a:solidFill>
                  <a:schemeClr val="tx1"/>
                </a:solidFill>
                <a:effectLst/>
                <a:latin typeface="+mn-lt"/>
                <a:ea typeface="+mn-ea"/>
                <a:cs typeface="+mn-cs"/>
              </a:rPr>
              <a:t>Engage in collaborative assessments</a:t>
            </a:r>
          </a:p>
          <a:p>
            <a:r>
              <a:rPr lang="en-US" sz="1200" b="0" i="0" kern="1200" dirty="0">
                <a:solidFill>
                  <a:schemeClr val="tx1"/>
                </a:solidFill>
                <a:effectLst/>
                <a:latin typeface="+mn-lt"/>
                <a:ea typeface="+mn-ea"/>
                <a:cs typeface="+mn-cs"/>
              </a:rPr>
              <a:t>Meet with existing supports</a:t>
            </a:r>
          </a:p>
          <a:p>
            <a:r>
              <a:rPr lang="en-US" sz="1200" b="0" i="0" kern="1200" dirty="0">
                <a:solidFill>
                  <a:schemeClr val="tx1"/>
                </a:solidFill>
                <a:effectLst/>
                <a:latin typeface="+mn-lt"/>
                <a:ea typeface="+mn-ea"/>
                <a:cs typeface="+mn-cs"/>
              </a:rPr>
              <a:t>Introduce client to new supports</a:t>
            </a:r>
          </a:p>
          <a:p>
            <a:r>
              <a:rPr lang="en-US" sz="1200" b="0" i="0" kern="1200" dirty="0">
                <a:solidFill>
                  <a:schemeClr val="tx1"/>
                </a:solidFill>
                <a:effectLst/>
                <a:latin typeface="+mn-lt"/>
                <a:ea typeface="+mn-ea"/>
                <a:cs typeface="+mn-cs"/>
              </a:rPr>
              <a:t>Give support and advice to client and caregivers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Phase 2: Try-Out</a:t>
            </a:r>
          </a:p>
          <a:p>
            <a:r>
              <a:rPr lang="en-US" sz="1200" b="0" i="0" kern="1200" dirty="0">
                <a:solidFill>
                  <a:schemeClr val="tx1"/>
                </a:solidFill>
                <a:effectLst/>
                <a:latin typeface="+mn-lt"/>
                <a:ea typeface="+mn-ea"/>
                <a:cs typeface="+mn-cs"/>
              </a:rPr>
              <a:t>Monitor and strengthen support network and client’s skills.</a:t>
            </a:r>
          </a:p>
          <a:p>
            <a:r>
              <a:rPr lang="en-US" sz="1200" b="0" i="0" kern="1200" dirty="0">
                <a:solidFill>
                  <a:schemeClr val="tx1"/>
                </a:solidFill>
                <a:effectLst/>
                <a:latin typeface="+mn-lt"/>
                <a:ea typeface="+mn-ea"/>
                <a:cs typeface="+mn-cs"/>
              </a:rPr>
              <a:t>Observe operation of support network</a:t>
            </a:r>
          </a:p>
          <a:p>
            <a:r>
              <a:rPr lang="en-US" sz="1200" b="0" i="0" kern="1200" dirty="0">
                <a:solidFill>
                  <a:schemeClr val="tx1"/>
                </a:solidFill>
                <a:effectLst/>
                <a:latin typeface="+mn-lt"/>
                <a:ea typeface="+mn-ea"/>
                <a:cs typeface="+mn-cs"/>
              </a:rPr>
              <a:t>Mediate conflicts between client and caregivers</a:t>
            </a:r>
          </a:p>
          <a:p>
            <a:r>
              <a:rPr lang="en-US" sz="1200" b="0" i="0" kern="1200" dirty="0">
                <a:solidFill>
                  <a:schemeClr val="tx1"/>
                </a:solidFill>
                <a:effectLst/>
                <a:latin typeface="+mn-lt"/>
                <a:ea typeface="+mn-ea"/>
                <a:cs typeface="+mn-cs"/>
              </a:rPr>
              <a:t>Help modify network as necessary</a:t>
            </a:r>
          </a:p>
          <a:p>
            <a:r>
              <a:rPr lang="en-US" sz="1200" b="0" i="0" kern="1200" dirty="0">
                <a:solidFill>
                  <a:schemeClr val="tx1"/>
                </a:solidFill>
                <a:effectLst/>
                <a:latin typeface="+mn-lt"/>
                <a:ea typeface="+mn-ea"/>
                <a:cs typeface="+mn-cs"/>
              </a:rPr>
              <a:t>Encourage client to take more responsibility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Phase 3: Transfer of Care</a:t>
            </a:r>
          </a:p>
          <a:p>
            <a:r>
              <a:rPr lang="en-US" sz="1200" b="0" i="0" kern="1200" dirty="0">
                <a:solidFill>
                  <a:schemeClr val="tx1"/>
                </a:solidFill>
                <a:effectLst/>
                <a:latin typeface="+mn-lt"/>
                <a:ea typeface="+mn-ea"/>
                <a:cs typeface="+mn-cs"/>
              </a:rPr>
              <a:t>Terminate CTI services with support network safely in place.</a:t>
            </a:r>
          </a:p>
          <a:p>
            <a:r>
              <a:rPr lang="en-US" sz="1200" b="0" i="0" kern="1200" dirty="0">
                <a:solidFill>
                  <a:schemeClr val="tx1"/>
                </a:solidFill>
                <a:effectLst/>
                <a:latin typeface="+mn-lt"/>
                <a:ea typeface="+mn-ea"/>
                <a:cs typeface="+mn-cs"/>
              </a:rPr>
              <a:t>Step back to ensure that supports can function independently</a:t>
            </a:r>
          </a:p>
          <a:p>
            <a:r>
              <a:rPr lang="en-US" sz="1200" b="0" i="0" kern="1200" dirty="0">
                <a:solidFill>
                  <a:schemeClr val="tx1"/>
                </a:solidFill>
                <a:effectLst/>
                <a:latin typeface="+mn-lt"/>
                <a:ea typeface="+mn-ea"/>
                <a:cs typeface="+mn-cs"/>
              </a:rPr>
              <a:t>Develop and begin to set in motion plan for long-term goals</a:t>
            </a:r>
          </a:p>
          <a:p>
            <a:r>
              <a:rPr lang="en-US" sz="1200" b="0" i="0" kern="1200" dirty="0">
                <a:solidFill>
                  <a:schemeClr val="tx1"/>
                </a:solidFill>
                <a:effectLst/>
                <a:latin typeface="+mn-lt"/>
                <a:ea typeface="+mn-ea"/>
                <a:cs typeface="+mn-cs"/>
              </a:rPr>
              <a:t>Hold meeting with client and supports to mark final transfer of care</a:t>
            </a:r>
          </a:p>
          <a:p>
            <a:r>
              <a:rPr lang="en-US" sz="1200" b="0" i="0" kern="1200" dirty="0">
                <a:solidFill>
                  <a:schemeClr val="tx1"/>
                </a:solidFill>
                <a:effectLst/>
                <a:latin typeface="+mn-lt"/>
                <a:ea typeface="+mn-ea"/>
                <a:cs typeface="+mn-cs"/>
              </a:rPr>
              <a:t>Meet with client for last time to review progress made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2EC39776-E574-5248-B0BE-D12CDE29F90A}" type="slidenum">
              <a:rPr lang="en-US" smtClean="0"/>
              <a:t>3</a:t>
            </a:fld>
            <a:endParaRPr lang="en-US"/>
          </a:p>
        </p:txBody>
      </p:sp>
    </p:spTree>
    <p:extLst>
      <p:ext uri="{BB962C8B-B14F-4D97-AF65-F5344CB8AC3E}">
        <p14:creationId xmlns:p14="http://schemas.microsoft.com/office/powerpoint/2010/main" val="251243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why</a:t>
            </a:r>
            <a:r>
              <a:rPr lang="en-US" baseline="0" dirty="0" smtClean="0"/>
              <a:t> behind these decisions and steps you </a:t>
            </a:r>
            <a:r>
              <a:rPr lang="en-US" baseline="0" smtClean="0"/>
              <a:t>are taking </a:t>
            </a:r>
            <a:endParaRPr lang="en-CA"/>
          </a:p>
        </p:txBody>
      </p:sp>
      <p:sp>
        <p:nvSpPr>
          <p:cNvPr id="4" name="Slide Number Placeholder 3"/>
          <p:cNvSpPr>
            <a:spLocks noGrp="1"/>
          </p:cNvSpPr>
          <p:nvPr>
            <p:ph type="sldNum" sz="quarter" idx="10"/>
          </p:nvPr>
        </p:nvSpPr>
        <p:spPr/>
        <p:txBody>
          <a:bodyPr/>
          <a:lstStyle/>
          <a:p>
            <a:fld id="{2EC39776-E574-5248-B0BE-D12CDE29F90A}" type="slidenum">
              <a:rPr lang="en-US" smtClean="0"/>
              <a:t>6</a:t>
            </a:fld>
            <a:endParaRPr lang="en-US"/>
          </a:p>
        </p:txBody>
      </p:sp>
    </p:spTree>
    <p:extLst>
      <p:ext uri="{BB962C8B-B14F-4D97-AF65-F5344CB8AC3E}">
        <p14:creationId xmlns:p14="http://schemas.microsoft.com/office/powerpoint/2010/main" val="19346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A28CA-1640-A59B-292E-921436CC087E}"/>
              </a:ext>
            </a:extLst>
          </p:cNvPr>
          <p:cNvSpPr>
            <a:spLocks noGrp="1"/>
          </p:cNvSpPr>
          <p:nvPr>
            <p:ph type="ctrTitle" hasCustomPrompt="1"/>
          </p:nvPr>
        </p:nvSpPr>
        <p:spPr>
          <a:xfrm>
            <a:off x="4400510" y="2903621"/>
            <a:ext cx="4440729" cy="565688"/>
          </a:xfrm>
        </p:spPr>
        <p:txBody>
          <a:bodyPr anchor="t" anchorCtr="0">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Title Slide</a:t>
            </a:r>
          </a:p>
        </p:txBody>
      </p:sp>
      <p:sp>
        <p:nvSpPr>
          <p:cNvPr id="3" name="Subtitle 2">
            <a:extLst>
              <a:ext uri="{FF2B5EF4-FFF2-40B4-BE49-F238E27FC236}">
                <a16:creationId xmlns:a16="http://schemas.microsoft.com/office/drawing/2014/main" id="{1C075A90-3F34-7208-EF5D-73BFAD8C85E2}"/>
              </a:ext>
            </a:extLst>
          </p:cNvPr>
          <p:cNvSpPr>
            <a:spLocks noGrp="1"/>
          </p:cNvSpPr>
          <p:nvPr>
            <p:ph type="subTitle" idx="1" hasCustomPrompt="1"/>
          </p:nvPr>
        </p:nvSpPr>
        <p:spPr>
          <a:xfrm>
            <a:off x="4389352" y="3486883"/>
            <a:ext cx="4444138" cy="578076"/>
          </a:xfrm>
        </p:spPr>
        <p:txBody>
          <a:bodyPr>
            <a:normAutofit/>
          </a:bodyPr>
          <a:lstStyle>
            <a:lvl1pPr marL="0" indent="0" algn="l">
              <a:buNone/>
              <a:defRPr sz="2700" b="1">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93044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705A33-A9A7-1317-57FB-E08FC3FB0CA2}"/>
              </a:ext>
            </a:extLst>
          </p:cNvPr>
          <p:cNvSpPr>
            <a:spLocks noGrp="1"/>
          </p:cNvSpPr>
          <p:nvPr>
            <p:ph sz="quarter" idx="10" hasCustomPrompt="1"/>
          </p:nvPr>
        </p:nvSpPr>
        <p:spPr>
          <a:xfrm>
            <a:off x="914400" y="2743200"/>
            <a:ext cx="4678362" cy="3706812"/>
          </a:xfrm>
        </p:spPr>
        <p:txBody>
          <a:bodyPr/>
          <a:lstStyle>
            <a:lvl1pPr>
              <a:defRPr sz="4000" b="1"/>
            </a:lvl1pPr>
            <a:lvl2pPr>
              <a:spcBef>
                <a:spcPts val="0"/>
              </a:spcBef>
              <a:defRPr sz="2700" b="1"/>
            </a:lvl2pPr>
          </a:lstStyle>
          <a:p>
            <a:pPr lvl="0"/>
            <a:r>
              <a:rPr lang="en-US" dirty="0"/>
              <a:t>Title</a:t>
            </a:r>
          </a:p>
          <a:p>
            <a:pPr lvl="1"/>
            <a:r>
              <a:rPr lang="en-US" dirty="0"/>
              <a:t>Sub Title</a:t>
            </a:r>
          </a:p>
        </p:txBody>
      </p:sp>
    </p:spTree>
    <p:extLst>
      <p:ext uri="{BB962C8B-B14F-4D97-AF65-F5344CB8AC3E}">
        <p14:creationId xmlns:p14="http://schemas.microsoft.com/office/powerpoint/2010/main" val="352371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DEF315F-C3E0-6CFF-7D51-F11B2BDDED4B}"/>
              </a:ext>
            </a:extLst>
          </p:cNvPr>
          <p:cNvSpPr>
            <a:spLocks noGrp="1"/>
          </p:cNvSpPr>
          <p:nvPr>
            <p:ph type="sldNum" sz="quarter" idx="12"/>
          </p:nvPr>
        </p:nvSpPr>
        <p:spPr/>
        <p:txBody>
          <a:bodyPr/>
          <a:lstStyle/>
          <a:p>
            <a:fld id="{D14C191A-F00A-834F-AF39-F1426C704212}" type="slidenum">
              <a:rPr lang="en-US" smtClean="0"/>
              <a:t>‹#›</a:t>
            </a:fld>
            <a:endParaRPr lang="en-US" dirty="0"/>
          </a:p>
        </p:txBody>
      </p:sp>
      <p:sp>
        <p:nvSpPr>
          <p:cNvPr id="5" name="Content Placeholder 4">
            <a:extLst>
              <a:ext uri="{FF2B5EF4-FFF2-40B4-BE49-F238E27FC236}">
                <a16:creationId xmlns:a16="http://schemas.microsoft.com/office/drawing/2014/main" id="{6869A3FC-CDED-E41A-7B68-4268DD6179D8}"/>
              </a:ext>
            </a:extLst>
          </p:cNvPr>
          <p:cNvSpPr>
            <a:spLocks noGrp="1"/>
          </p:cNvSpPr>
          <p:nvPr>
            <p:ph sz="quarter" idx="13"/>
          </p:nvPr>
        </p:nvSpPr>
        <p:spPr>
          <a:xfrm>
            <a:off x="914400" y="914400"/>
            <a:ext cx="9809018" cy="4935682"/>
          </a:xfrm>
        </p:spPr>
        <p:txBody>
          <a:bodyPr/>
          <a:lstStyle>
            <a:lvl1pPr>
              <a:spcBef>
                <a:spcPts val="0"/>
              </a:spcBef>
              <a:spcAft>
                <a:spcPts val="900"/>
              </a:spcAft>
              <a:defRPr/>
            </a:lvl1pPr>
            <a:lvl2pPr>
              <a:spcBef>
                <a:spcPts val="1600"/>
              </a:spcBef>
              <a:spcAft>
                <a:spcPts val="0"/>
              </a:spcAft>
              <a:defRPr/>
            </a:lvl2pPr>
            <a:lvl4pPr marL="274320" indent="-228600">
              <a:tabLst/>
              <a:defRPr/>
            </a:lvl4pPr>
            <a:lvl5pPr marL="502920" indent="-22860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936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C1BC681-8C5C-8881-2E26-7C197CF96877}"/>
              </a:ext>
            </a:extLst>
          </p:cNvPr>
          <p:cNvSpPr>
            <a:spLocks noGrp="1"/>
          </p:cNvSpPr>
          <p:nvPr>
            <p:ph type="sldNum" sz="quarter" idx="12"/>
          </p:nvPr>
        </p:nvSpPr>
        <p:spPr/>
        <p:txBody>
          <a:bodyPr/>
          <a:lstStyle/>
          <a:p>
            <a:fld id="{D14C191A-F00A-834F-AF39-F1426C704212}" type="slidenum">
              <a:rPr lang="en-US" smtClean="0"/>
              <a:t>‹#›</a:t>
            </a:fld>
            <a:endParaRPr lang="en-US"/>
          </a:p>
        </p:txBody>
      </p:sp>
      <p:sp>
        <p:nvSpPr>
          <p:cNvPr id="8" name="Picture Placeholder 7">
            <a:extLst>
              <a:ext uri="{FF2B5EF4-FFF2-40B4-BE49-F238E27FC236}">
                <a16:creationId xmlns:a16="http://schemas.microsoft.com/office/drawing/2014/main" id="{95F45F29-5033-0706-1DB0-D4AE315D689B}"/>
              </a:ext>
            </a:extLst>
          </p:cNvPr>
          <p:cNvSpPr>
            <a:spLocks noGrp="1"/>
          </p:cNvSpPr>
          <p:nvPr>
            <p:ph type="pic" sz="quarter" idx="13" hasCustomPrompt="1"/>
          </p:nvPr>
        </p:nvSpPr>
        <p:spPr>
          <a:xfrm>
            <a:off x="7072132" y="914400"/>
            <a:ext cx="4526280" cy="3968496"/>
          </a:xfrm>
          <a:solidFill>
            <a:schemeClr val="bg1">
              <a:lumMod val="85000"/>
            </a:schemeClr>
          </a:solidFill>
        </p:spPr>
        <p:txBody>
          <a:bodyPr anchor="ctr" anchorCtr="0">
            <a:normAutofit/>
          </a:bodyPr>
          <a:lstStyle>
            <a:lvl1pPr marL="0" indent="0" algn="ctr">
              <a:buFontTx/>
              <a:buNone/>
              <a:defRPr sz="4000" b="1">
                <a:solidFill>
                  <a:schemeClr val="bg1">
                    <a:lumMod val="50000"/>
                  </a:schemeClr>
                </a:solidFill>
              </a:defRPr>
            </a:lvl1pPr>
          </a:lstStyle>
          <a:p>
            <a:r>
              <a:rPr lang="en-US" dirty="0"/>
              <a:t>Image Area</a:t>
            </a:r>
          </a:p>
        </p:txBody>
      </p:sp>
      <p:sp>
        <p:nvSpPr>
          <p:cNvPr id="5" name="Content Placeholder 4">
            <a:extLst>
              <a:ext uri="{FF2B5EF4-FFF2-40B4-BE49-F238E27FC236}">
                <a16:creationId xmlns:a16="http://schemas.microsoft.com/office/drawing/2014/main" id="{22819D66-9D3D-11A2-F9D1-1C142F8FF754}"/>
              </a:ext>
            </a:extLst>
          </p:cNvPr>
          <p:cNvSpPr>
            <a:spLocks noGrp="1"/>
          </p:cNvSpPr>
          <p:nvPr>
            <p:ph sz="quarter" idx="16"/>
          </p:nvPr>
        </p:nvSpPr>
        <p:spPr>
          <a:xfrm>
            <a:off x="914400" y="914400"/>
            <a:ext cx="5551487" cy="4229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1908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AD407F-7060-D705-21B0-6317D8E3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CD7E8F-09EF-4D8D-9618-EDEB1ECE8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09D0E89-2601-2ECD-0596-D7CD670DC06D}"/>
              </a:ext>
            </a:extLst>
          </p:cNvPr>
          <p:cNvSpPr/>
          <p:nvPr userDrawn="1"/>
        </p:nvSpPr>
        <p:spPr>
          <a:xfrm>
            <a:off x="0" y="0"/>
            <a:ext cx="12192000" cy="6858000"/>
          </a:xfrm>
          <a:prstGeom prst="rect">
            <a:avLst/>
          </a:prstGeom>
          <a:solidFill>
            <a:srgbClr val="1A4C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3AF15056-49DF-7A81-C315-B52C2E1A3E2D}"/>
              </a:ext>
            </a:extLst>
          </p:cNvPr>
          <p:cNvPicPr>
            <a:picLocks noChangeAspect="1"/>
          </p:cNvPicPr>
          <p:nvPr userDrawn="1"/>
        </p:nvPicPr>
        <p:blipFill>
          <a:blip r:embed="rId3"/>
          <a:stretch>
            <a:fillRect/>
          </a:stretch>
        </p:blipFill>
        <p:spPr>
          <a:xfrm>
            <a:off x="8531352" y="914400"/>
            <a:ext cx="2743200" cy="822960"/>
          </a:xfrm>
          <a:prstGeom prst="rect">
            <a:avLst/>
          </a:prstGeom>
        </p:spPr>
      </p:pic>
      <p:pic>
        <p:nvPicPr>
          <p:cNvPr id="9" name="Picture 8" descr="A colorful circle with black background&#10;&#10;Description automatically generated">
            <a:extLst>
              <a:ext uri="{FF2B5EF4-FFF2-40B4-BE49-F238E27FC236}">
                <a16:creationId xmlns:a16="http://schemas.microsoft.com/office/drawing/2014/main" id="{EE4D85E0-C0D7-2838-A6B5-68135765BEB3}"/>
              </a:ext>
            </a:extLst>
          </p:cNvPr>
          <p:cNvPicPr>
            <a:picLocks noChangeAspect="1"/>
          </p:cNvPicPr>
          <p:nvPr userDrawn="1"/>
        </p:nvPicPr>
        <p:blipFill>
          <a:blip r:embed="rId4"/>
          <a:stretch>
            <a:fillRect/>
          </a:stretch>
        </p:blipFill>
        <p:spPr>
          <a:xfrm>
            <a:off x="0" y="256673"/>
            <a:ext cx="3886200" cy="6718300"/>
          </a:xfrm>
          <a:prstGeom prst="rect">
            <a:avLst/>
          </a:prstGeom>
        </p:spPr>
      </p:pic>
    </p:spTree>
    <p:extLst>
      <p:ext uri="{BB962C8B-B14F-4D97-AF65-F5344CB8AC3E}">
        <p14:creationId xmlns:p14="http://schemas.microsoft.com/office/powerpoint/2010/main" val="215863996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9D0E89-2601-2ECD-0596-D7CD670DC06D}"/>
              </a:ext>
            </a:extLst>
          </p:cNvPr>
          <p:cNvSpPr/>
          <p:nvPr userDrawn="1"/>
        </p:nvSpPr>
        <p:spPr>
          <a:xfrm>
            <a:off x="0" y="0"/>
            <a:ext cx="12192000" cy="6858000"/>
          </a:xfrm>
          <a:prstGeom prst="rect">
            <a:avLst/>
          </a:prstGeom>
          <a:solidFill>
            <a:srgbClr val="407F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white and purple circle&#10;&#10;Description automatically generated">
            <a:extLst>
              <a:ext uri="{FF2B5EF4-FFF2-40B4-BE49-F238E27FC236}">
                <a16:creationId xmlns:a16="http://schemas.microsoft.com/office/drawing/2014/main" id="{538A3F32-6900-D737-18AE-17D1124D2241}"/>
              </a:ext>
            </a:extLst>
          </p:cNvPr>
          <p:cNvPicPr>
            <a:picLocks noChangeAspect="1"/>
          </p:cNvPicPr>
          <p:nvPr userDrawn="1"/>
        </p:nvPicPr>
        <p:blipFill>
          <a:blip r:embed="rId3"/>
          <a:stretch>
            <a:fillRect/>
          </a:stretch>
        </p:blipFill>
        <p:spPr>
          <a:xfrm>
            <a:off x="9791700" y="0"/>
            <a:ext cx="2400300" cy="6819900"/>
          </a:xfrm>
          <a:prstGeom prst="rect">
            <a:avLst/>
          </a:prstGeom>
        </p:spPr>
      </p:pic>
      <p:sp>
        <p:nvSpPr>
          <p:cNvPr id="3" name="Text Placeholder 2">
            <a:extLst>
              <a:ext uri="{FF2B5EF4-FFF2-40B4-BE49-F238E27FC236}">
                <a16:creationId xmlns:a16="http://schemas.microsoft.com/office/drawing/2014/main" id="{40CD7E8F-09EF-4D8D-9618-EDEB1ECE8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46362135"/>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Calibri" panose="020F0502020204030204" pitchFamily="34" charset="0"/>
          <a:ea typeface="+mn-ea"/>
          <a:cs typeface="Calibri" panose="020F0502020204030204" pitchFamily="34" charset="0"/>
        </a:defRPr>
      </a:lvl1pPr>
      <a:lvl2pPr marL="4763" indent="0" algn="l" defTabSz="914400" rtl="0" eaLnBrk="1" latinLnBrk="0" hangingPunct="1">
        <a:lnSpc>
          <a:spcPct val="90000"/>
        </a:lnSpc>
        <a:spcBef>
          <a:spcPts val="500"/>
        </a:spcBef>
        <a:buFont typeface="Arial" panose="020B0604020202020204" pitchFamily="34" charset="0"/>
        <a:buNone/>
        <a:tabLst/>
        <a:defRPr sz="2700" b="1" i="0" kern="1200">
          <a:solidFill>
            <a:schemeClr val="bg1"/>
          </a:solidFill>
          <a:latin typeface="Calibri" panose="020F0502020204030204" pitchFamily="34" charset="0"/>
          <a:ea typeface="+mn-ea"/>
          <a:cs typeface="Calibri" panose="020F0502020204030204" pitchFamily="34" charset="0"/>
        </a:defRPr>
      </a:lvl2pPr>
      <a:lvl3pPr marL="4763" indent="0" algn="l" defTabSz="914400" rtl="0" eaLnBrk="1" latinLnBrk="0" hangingPunct="1">
        <a:lnSpc>
          <a:spcPct val="90000"/>
        </a:lnSpc>
        <a:spcBef>
          <a:spcPts val="500"/>
        </a:spcBef>
        <a:buFont typeface="Arial" panose="020B0604020202020204" pitchFamily="34" charset="0"/>
        <a:buNone/>
        <a:tabLst/>
        <a:defRPr sz="2000" b="0" i="0" kern="1200">
          <a:solidFill>
            <a:schemeClr val="bg1"/>
          </a:solidFill>
          <a:latin typeface="Calibri" panose="020F0502020204030204" pitchFamily="34" charset="0"/>
          <a:ea typeface="+mn-ea"/>
          <a:cs typeface="Calibri" panose="020F0502020204030204" pitchFamily="34" charset="0"/>
        </a:defRPr>
      </a:lvl3pPr>
      <a:lvl4pPr marL="4763" indent="0" algn="l" defTabSz="914400" rtl="0" eaLnBrk="1" latinLnBrk="0" hangingPunct="1">
        <a:lnSpc>
          <a:spcPct val="90000"/>
        </a:lnSpc>
        <a:spcBef>
          <a:spcPts val="500"/>
        </a:spcBef>
        <a:buFont typeface="Arial" panose="020B0604020202020204" pitchFamily="34" charset="0"/>
        <a:buNone/>
        <a:tabLst/>
        <a:defRPr sz="1800" b="0" i="0" kern="1200">
          <a:solidFill>
            <a:schemeClr val="bg1"/>
          </a:solidFill>
          <a:latin typeface="Calibri" panose="020F0502020204030204" pitchFamily="34" charset="0"/>
          <a:ea typeface="+mn-ea"/>
          <a:cs typeface="Calibri" panose="020F0502020204030204" pitchFamily="34" charset="0"/>
        </a:defRPr>
      </a:lvl4pPr>
      <a:lvl5pPr marL="4763" indent="0" algn="l" defTabSz="914400" rtl="0" eaLnBrk="1" latinLnBrk="0" hangingPunct="1">
        <a:lnSpc>
          <a:spcPct val="90000"/>
        </a:lnSpc>
        <a:spcBef>
          <a:spcPts val="500"/>
        </a:spcBef>
        <a:buFont typeface="Arial" panose="020B0604020202020204" pitchFamily="34" charset="0"/>
        <a:buNone/>
        <a:tabLst/>
        <a:defRPr sz="1800" b="0"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55306C-CB6F-2115-B41B-9F5DA0C257EA}"/>
              </a:ext>
            </a:extLst>
          </p:cNvPr>
          <p:cNvSpPr/>
          <p:nvPr userDrawn="1"/>
        </p:nvSpPr>
        <p:spPr>
          <a:xfrm>
            <a:off x="6875" y="6014483"/>
            <a:ext cx="12192000" cy="850392"/>
          </a:xfrm>
          <a:prstGeom prst="rect">
            <a:avLst/>
          </a:prstGeom>
          <a:solidFill>
            <a:srgbClr val="1A4C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05CAD57-9DCA-F58C-31D2-9B70C365557B}"/>
              </a:ext>
            </a:extLst>
          </p:cNvPr>
          <p:cNvSpPr>
            <a:spLocks noGrp="1"/>
          </p:cNvSpPr>
          <p:nvPr>
            <p:ph type="body" idx="1"/>
          </p:nvPr>
        </p:nvSpPr>
        <p:spPr>
          <a:xfrm>
            <a:off x="838200" y="1825625"/>
            <a:ext cx="10515600" cy="39014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Oval 4">
            <a:extLst>
              <a:ext uri="{FF2B5EF4-FFF2-40B4-BE49-F238E27FC236}">
                <a16:creationId xmlns:a16="http://schemas.microsoft.com/office/drawing/2014/main" id="{BDC1D090-1D48-FF7A-33AE-41ACBB446685}"/>
              </a:ext>
            </a:extLst>
          </p:cNvPr>
          <p:cNvSpPr/>
          <p:nvPr userDrawn="1"/>
        </p:nvSpPr>
        <p:spPr>
          <a:xfrm>
            <a:off x="11096931" y="6272784"/>
            <a:ext cx="301752" cy="301752"/>
          </a:xfrm>
          <a:prstGeom prst="ellipse">
            <a:avLst/>
          </a:prstGeom>
          <a:solidFill>
            <a:srgbClr val="DE8B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053FD37-24B8-BB05-9437-047B12408366}"/>
              </a:ext>
            </a:extLst>
          </p:cNvPr>
          <p:cNvSpPr>
            <a:spLocks noGrp="1"/>
          </p:cNvSpPr>
          <p:nvPr>
            <p:ph type="sldNum" sz="quarter" idx="4"/>
          </p:nvPr>
        </p:nvSpPr>
        <p:spPr>
          <a:xfrm>
            <a:off x="10910922" y="6232597"/>
            <a:ext cx="673770" cy="365125"/>
          </a:xfrm>
          <a:prstGeom prst="rect">
            <a:avLst/>
          </a:prstGeom>
        </p:spPr>
        <p:txBody>
          <a:bodyPr vert="horz" lIns="91440" tIns="45720" rIns="91440" bIns="45720" rtlCol="0" anchor="ctr"/>
          <a:lstStyle>
            <a:lvl1pPr algn="ctr">
              <a:defRPr sz="1250" b="1">
                <a:solidFill>
                  <a:schemeClr val="bg1"/>
                </a:solidFill>
                <a:latin typeface="Calibri" panose="020F0502020204030204" pitchFamily="34" charset="0"/>
                <a:cs typeface="Calibri" panose="020F0502020204030204" pitchFamily="34" charset="0"/>
              </a:defRPr>
            </a:lvl1pPr>
          </a:lstStyle>
          <a:p>
            <a:fld id="{D14C191A-F00A-834F-AF39-F1426C704212}" type="slidenum">
              <a:rPr lang="en-US" smtClean="0"/>
              <a:pPr/>
              <a:t>‹#›</a:t>
            </a:fld>
            <a:endParaRPr lang="en-US" dirty="0"/>
          </a:p>
        </p:txBody>
      </p:sp>
      <p:pic>
        <p:nvPicPr>
          <p:cNvPr id="8" name="Picture 7" descr="A black background with white text&#10;&#10;Description automatically generated">
            <a:extLst>
              <a:ext uri="{FF2B5EF4-FFF2-40B4-BE49-F238E27FC236}">
                <a16:creationId xmlns:a16="http://schemas.microsoft.com/office/drawing/2014/main" id="{1EDAD1A8-8025-24AF-6D7E-222BCB73DF59}"/>
              </a:ext>
            </a:extLst>
          </p:cNvPr>
          <p:cNvPicPr>
            <a:picLocks noChangeAspect="1"/>
          </p:cNvPicPr>
          <p:nvPr userDrawn="1"/>
        </p:nvPicPr>
        <p:blipFill>
          <a:blip r:embed="rId4"/>
          <a:stretch>
            <a:fillRect/>
          </a:stretch>
        </p:blipFill>
        <p:spPr>
          <a:xfrm>
            <a:off x="886968" y="6153912"/>
            <a:ext cx="2654300" cy="508000"/>
          </a:xfrm>
          <a:prstGeom prst="rect">
            <a:avLst/>
          </a:prstGeom>
        </p:spPr>
      </p:pic>
    </p:spTree>
    <p:extLst>
      <p:ext uri="{BB962C8B-B14F-4D97-AF65-F5344CB8AC3E}">
        <p14:creationId xmlns:p14="http://schemas.microsoft.com/office/powerpoint/2010/main" val="3176461514"/>
      </p:ext>
    </p:extLst>
  </p:cSld>
  <p:clrMap bg1="lt1" tx1="dk1" bg2="lt2" tx2="dk2" accent1="accent1" accent2="accent2" accent3="accent3" accent4="accent4" accent5="accent5" accent6="accent6" hlink="hlink" folHlink="folHlink"/>
  <p:sldLayoutIdLst>
    <p:sldLayoutId id="2147483651" r:id="rId1"/>
    <p:sldLayoutId id="2147483675" r:id="rId2"/>
  </p:sldLayoutIdLst>
  <p:hf hdr="0" ftr="0" dt="0"/>
  <p:txStyles>
    <p:titleStyle>
      <a:lvl1pPr algn="l" defTabSz="914400" rtl="0" eaLnBrk="1" latinLnBrk="0" hangingPunct="1">
        <a:lnSpc>
          <a:spcPct val="90000"/>
        </a:lnSpc>
        <a:spcBef>
          <a:spcPct val="0"/>
        </a:spcBef>
        <a:buNone/>
        <a:defRPr sz="3400" b="1" kern="1200">
          <a:solidFill>
            <a:srgbClr val="407FBD"/>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b="1" kern="1200">
          <a:solidFill>
            <a:srgbClr val="407FBD"/>
          </a:solidFill>
          <a:latin typeface="Calibri" panose="020F0502020204030204" pitchFamily="34" charset="0"/>
          <a:ea typeface="+mn-ea"/>
          <a:cs typeface="Calibri" panose="020F0502020204030204" pitchFamily="34" charset="0"/>
        </a:defRPr>
      </a:lvl1pPr>
      <a:lvl2pPr marL="3175" indent="0" algn="l" defTabSz="914400" rtl="0" eaLnBrk="1" latinLnBrk="0" hangingPunct="1">
        <a:lnSpc>
          <a:spcPct val="90000"/>
        </a:lnSpc>
        <a:spcBef>
          <a:spcPts val="1600"/>
        </a:spcBef>
        <a:buFont typeface="Arial" panose="020B0604020202020204" pitchFamily="34" charset="0"/>
        <a:buNone/>
        <a:tabLst/>
        <a:defRPr sz="2000" b="1" kern="1200">
          <a:solidFill>
            <a:srgbClr val="DE8B13"/>
          </a:solidFill>
          <a:latin typeface="Calibri" panose="020F0502020204030204" pitchFamily="34" charset="0"/>
          <a:ea typeface="+mn-ea"/>
          <a:cs typeface="Calibri" panose="020F0502020204030204" pitchFamily="34" charset="0"/>
        </a:defRPr>
      </a:lvl2pPr>
      <a:lvl3pPr marL="3175" indent="0" algn="l" defTabSz="914400" rtl="0" eaLnBrk="1" latinLnBrk="0" hangingPunct="1">
        <a:lnSpc>
          <a:spcPct val="90000"/>
        </a:lnSpc>
        <a:spcBef>
          <a:spcPts val="500"/>
        </a:spcBef>
        <a:buFont typeface="Arial" panose="020B0604020202020204" pitchFamily="34" charset="0"/>
        <a:buNone/>
        <a:tabLst/>
        <a:defRPr sz="1800" kern="1200">
          <a:solidFill>
            <a:schemeClr val="bg2">
              <a:lumMod val="50000"/>
            </a:schemeClr>
          </a:solidFill>
          <a:latin typeface="Calibri" panose="020F0502020204030204" pitchFamily="34" charset="0"/>
          <a:ea typeface="+mn-ea"/>
          <a:cs typeface="Calibri" panose="020F0502020204030204" pitchFamily="34" charset="0"/>
        </a:defRPr>
      </a:lvl3pPr>
      <a:lvl4pPr marL="274320" indent="-228600" algn="l" defTabSz="914400" rtl="0" eaLnBrk="1" latinLnBrk="0" hangingPunct="1">
        <a:lnSpc>
          <a:spcPct val="90000"/>
        </a:lnSpc>
        <a:spcBef>
          <a:spcPts val="500"/>
        </a:spcBef>
        <a:buFont typeface="Arial" panose="020B0604020202020204" pitchFamily="34" charset="0"/>
        <a:buNone/>
        <a:tabLst/>
        <a:defRPr sz="1800" kern="1200">
          <a:solidFill>
            <a:schemeClr val="bg2">
              <a:lumMod val="50000"/>
            </a:schemeClr>
          </a:solidFill>
          <a:latin typeface="Calibri" panose="020F0502020204030204" pitchFamily="34" charset="0"/>
          <a:ea typeface="+mn-ea"/>
          <a:cs typeface="Calibri" panose="020F0502020204030204" pitchFamily="34" charset="0"/>
        </a:defRPr>
      </a:lvl4pPr>
      <a:lvl5pPr marL="502920" indent="-228600" algn="l" defTabSz="914400" rtl="0" eaLnBrk="1" latinLnBrk="0" hangingPunct="1">
        <a:lnSpc>
          <a:spcPct val="90000"/>
        </a:lnSpc>
        <a:spcBef>
          <a:spcPts val="500"/>
        </a:spcBef>
        <a:buFont typeface="Arial" panose="020B0604020202020204" pitchFamily="34" charset="0"/>
        <a:buNone/>
        <a:tabLst/>
        <a:defRPr sz="1800" kern="1200">
          <a:solidFill>
            <a:schemeClr val="bg2">
              <a:lumMod val="50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8353-943A-0833-3467-059867B1AC50}"/>
              </a:ext>
            </a:extLst>
          </p:cNvPr>
          <p:cNvSpPr>
            <a:spLocks noGrp="1"/>
          </p:cNvSpPr>
          <p:nvPr>
            <p:ph type="ctrTitle"/>
          </p:nvPr>
        </p:nvSpPr>
        <p:spPr/>
        <p:txBody>
          <a:bodyPr>
            <a:normAutofit fontScale="90000"/>
          </a:bodyPr>
          <a:lstStyle/>
          <a:p>
            <a:r>
              <a:rPr lang="en-US" dirty="0"/>
              <a:t>Youth Housing First</a:t>
            </a:r>
          </a:p>
        </p:txBody>
      </p:sp>
      <p:sp>
        <p:nvSpPr>
          <p:cNvPr id="3" name="Subtitle 2">
            <a:extLst>
              <a:ext uri="{FF2B5EF4-FFF2-40B4-BE49-F238E27FC236}">
                <a16:creationId xmlns:a16="http://schemas.microsoft.com/office/drawing/2014/main" id="{FA2C0B84-3643-8135-B4BF-1A60E2C8821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608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1DE73F-AC5C-B0E4-9F13-7FD1D01B0098}"/>
              </a:ext>
            </a:extLst>
          </p:cNvPr>
          <p:cNvSpPr>
            <a:spLocks noGrp="1"/>
          </p:cNvSpPr>
          <p:nvPr>
            <p:ph type="sldNum" sz="quarter" idx="12"/>
          </p:nvPr>
        </p:nvSpPr>
        <p:spPr/>
        <p:txBody>
          <a:bodyPr/>
          <a:lstStyle/>
          <a:p>
            <a:fld id="{D14C191A-F00A-834F-AF39-F1426C704212}" type="slidenum">
              <a:rPr lang="en-US" smtClean="0"/>
              <a:t>1</a:t>
            </a:fld>
            <a:endParaRPr lang="en-US"/>
          </a:p>
        </p:txBody>
      </p:sp>
      <p:sp>
        <p:nvSpPr>
          <p:cNvPr id="4" name="Content Placeholder 3">
            <a:extLst>
              <a:ext uri="{FF2B5EF4-FFF2-40B4-BE49-F238E27FC236}">
                <a16:creationId xmlns:a16="http://schemas.microsoft.com/office/drawing/2014/main" id="{492C9037-19A1-5421-DF83-5C0E820E20FC}"/>
              </a:ext>
            </a:extLst>
          </p:cNvPr>
          <p:cNvSpPr>
            <a:spLocks noGrp="1"/>
          </p:cNvSpPr>
          <p:nvPr>
            <p:ph sz="quarter" idx="16"/>
          </p:nvPr>
        </p:nvSpPr>
        <p:spPr/>
        <p:txBody>
          <a:bodyPr>
            <a:normAutofit fontScale="85000" lnSpcReduction="20000"/>
          </a:bodyPr>
          <a:lstStyle/>
          <a:p>
            <a:r>
              <a:rPr lang="en-US" dirty="0"/>
              <a:t>Youth Housing First Program Overview </a:t>
            </a:r>
          </a:p>
          <a:p>
            <a:endParaRPr lang="en-US" dirty="0"/>
          </a:p>
          <a:p>
            <a:pPr marL="342900" indent="-342900">
              <a:buFont typeface="Arial" panose="020B0604020202020204" pitchFamily="34" charset="0"/>
              <a:buChar char="•"/>
            </a:pPr>
            <a:r>
              <a:rPr lang="en-US" sz="2400" b="0" dirty="0"/>
              <a:t>The Youth Housing First program (YHF) follows the Critical Time Intervention (CTI) model.  </a:t>
            </a:r>
          </a:p>
          <a:p>
            <a:pPr marL="342900" indent="-342900">
              <a:buFont typeface="Arial" panose="020B0604020202020204" pitchFamily="34" charset="0"/>
              <a:buChar char="•"/>
            </a:pPr>
            <a:r>
              <a:rPr lang="en-US" sz="2400" b="0" dirty="0"/>
              <a:t>This program was created to help youth, aged 16-24, find sustainable housing in accordance with the principles of CTI &amp; Rapid Re-Housing. </a:t>
            </a:r>
          </a:p>
          <a:p>
            <a:pPr marL="342900" indent="-342900">
              <a:buFont typeface="Arial" panose="020B0604020202020204" pitchFamily="34" charset="0"/>
              <a:buChar char="•"/>
            </a:pPr>
            <a:r>
              <a:rPr lang="en-US" b="0" dirty="0"/>
              <a:t>The target youth population are episodic homeless youth who are experiencing unhealthy living situations beginning to negatively impact major life areas. Major life areas are defined as family, spiritual, employment/education, peers, intimate relationships, financial, and physical/mental health. </a:t>
            </a:r>
          </a:p>
          <a:p>
            <a:pPr marL="342900" indent="-342900">
              <a:buFont typeface="Arial" panose="020B0604020202020204" pitchFamily="34" charset="0"/>
              <a:buChar char="•"/>
            </a:pPr>
            <a:endParaRPr lang="en-US" sz="2400" b="0" dirty="0">
              <a:solidFill>
                <a:schemeClr val="tx2"/>
              </a:solidFill>
            </a:endParaRPr>
          </a:p>
          <a:p>
            <a:endParaRPr lang="en-US" dirty="0"/>
          </a:p>
        </p:txBody>
      </p:sp>
      <p:pic>
        <p:nvPicPr>
          <p:cNvPr id="10" name="Picture Placeholder 9">
            <a:extLst>
              <a:ext uri="{FF2B5EF4-FFF2-40B4-BE49-F238E27FC236}">
                <a16:creationId xmlns:a16="http://schemas.microsoft.com/office/drawing/2014/main" id="{F4A7ECA6-E519-459A-8BD2-F5B4903B2C63}"/>
              </a:ext>
            </a:extLst>
          </p:cNvPr>
          <p:cNvPicPr>
            <a:picLocks noGrp="1" noChangeAspect="1"/>
          </p:cNvPicPr>
          <p:nvPr>
            <p:ph type="pic" sz="quarter" idx="13"/>
          </p:nvPr>
        </p:nvPicPr>
        <p:blipFill>
          <a:blip r:embed="rId3"/>
          <a:srcRect t="17093" b="17093"/>
          <a:stretch>
            <a:fillRect/>
          </a:stretch>
        </p:blipFill>
        <p:spPr>
          <a:xfrm>
            <a:off x="7072313" y="914400"/>
            <a:ext cx="4525962" cy="3968750"/>
          </a:xfrm>
        </p:spPr>
      </p:pic>
    </p:spTree>
    <p:extLst>
      <p:ext uri="{BB962C8B-B14F-4D97-AF65-F5344CB8AC3E}">
        <p14:creationId xmlns:p14="http://schemas.microsoft.com/office/powerpoint/2010/main" val="340672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32395-67E9-BF02-0038-65B883E6AE9E}"/>
              </a:ext>
            </a:extLst>
          </p:cNvPr>
          <p:cNvSpPr>
            <a:spLocks noGrp="1"/>
          </p:cNvSpPr>
          <p:nvPr>
            <p:ph type="sldNum" sz="quarter" idx="12"/>
          </p:nvPr>
        </p:nvSpPr>
        <p:spPr/>
        <p:txBody>
          <a:bodyPr/>
          <a:lstStyle/>
          <a:p>
            <a:fld id="{D14C191A-F00A-834F-AF39-F1426C704212}" type="slidenum">
              <a:rPr lang="en-US" smtClean="0"/>
              <a:t>2</a:t>
            </a:fld>
            <a:endParaRPr lang="en-US" dirty="0"/>
          </a:p>
        </p:txBody>
      </p:sp>
      <p:sp>
        <p:nvSpPr>
          <p:cNvPr id="3" name="Content Placeholder 2">
            <a:extLst>
              <a:ext uri="{FF2B5EF4-FFF2-40B4-BE49-F238E27FC236}">
                <a16:creationId xmlns:a16="http://schemas.microsoft.com/office/drawing/2014/main" id="{2DBBF4E4-0A3A-B058-91BD-3616F573BB22}"/>
              </a:ext>
            </a:extLst>
          </p:cNvPr>
          <p:cNvSpPr>
            <a:spLocks noGrp="1"/>
          </p:cNvSpPr>
          <p:nvPr>
            <p:ph sz="quarter" idx="13"/>
          </p:nvPr>
        </p:nvSpPr>
        <p:spPr/>
        <p:txBody>
          <a:bodyPr/>
          <a:lstStyle/>
          <a:p>
            <a:pPr lvl="2"/>
            <a:endParaRPr lang="en-US" dirty="0"/>
          </a:p>
          <a:p>
            <a:r>
              <a:rPr lang="en-US" sz="2800" b="0" dirty="0"/>
              <a:t>The objectives of the Youth Housing First Program are to:</a:t>
            </a:r>
          </a:p>
          <a:p>
            <a:pPr marL="346075" lvl="1" indent="-342900">
              <a:buFont typeface="Arial" panose="020B0604020202020204" pitchFamily="34" charset="0"/>
              <a:buChar char="•"/>
            </a:pPr>
            <a:r>
              <a:rPr lang="en-US" b="0" dirty="0"/>
              <a:t>Reduce length of time youth experience homelessness</a:t>
            </a:r>
          </a:p>
          <a:p>
            <a:pPr marL="346075" lvl="1" indent="-342900">
              <a:buFont typeface="Arial" panose="020B0604020202020204" pitchFamily="34" charset="0"/>
              <a:buChar char="•"/>
            </a:pPr>
            <a:r>
              <a:rPr lang="en-US" b="0" dirty="0"/>
              <a:t>Increase the rate which youth are placed in safe, secure, and sustainable permanent housing.</a:t>
            </a:r>
          </a:p>
          <a:p>
            <a:pPr marL="346075" lvl="1" indent="-342900">
              <a:buFont typeface="Arial" panose="020B0604020202020204" pitchFamily="34" charset="0"/>
              <a:buChar char="•"/>
            </a:pPr>
            <a:r>
              <a:rPr lang="en-US" b="0" dirty="0"/>
              <a:t>Provide support during the critical time of transition. </a:t>
            </a:r>
          </a:p>
          <a:p>
            <a:pPr marL="346075" lvl="1" indent="-342900">
              <a:buFont typeface="Arial" panose="020B0604020202020204" pitchFamily="34" charset="0"/>
              <a:buChar char="•"/>
            </a:pPr>
            <a:endParaRPr lang="en-US" b="0" dirty="0"/>
          </a:p>
          <a:p>
            <a:pPr marL="346075" lvl="1" indent="-342900">
              <a:buFont typeface="Arial" panose="020B0604020202020204" pitchFamily="34" charset="0"/>
              <a:buChar char="•"/>
            </a:pPr>
            <a:endParaRPr lang="en-US" b="0" dirty="0"/>
          </a:p>
          <a:p>
            <a:pPr lvl="1"/>
            <a:endParaRPr lang="en-US" b="0" dirty="0"/>
          </a:p>
          <a:p>
            <a:pPr>
              <a:spcBef>
                <a:spcPts val="600"/>
              </a:spcBef>
              <a:spcAft>
                <a:spcPts val="600"/>
              </a:spcAft>
            </a:pPr>
            <a:r>
              <a:rPr lang="en-US" sz="2000" b="0" dirty="0"/>
              <a:t>*All Referrals are done with Coordinated Access through Homeward Trust Edmonton.</a:t>
            </a:r>
          </a:p>
          <a:p>
            <a:pPr>
              <a:spcBef>
                <a:spcPts val="600"/>
              </a:spcBef>
              <a:spcAft>
                <a:spcPts val="600"/>
              </a:spcAft>
            </a:pPr>
            <a:r>
              <a:rPr lang="en-US" sz="2000" b="0" dirty="0"/>
              <a:t>This puts the youth on the By Names List and looked at by all Housing First Teams*</a:t>
            </a:r>
          </a:p>
          <a:p>
            <a:pPr lvl="1"/>
            <a:endParaRPr lang="en-US" b="0" dirty="0"/>
          </a:p>
          <a:p>
            <a:endParaRPr lang="en-US" dirty="0"/>
          </a:p>
        </p:txBody>
      </p:sp>
    </p:spTree>
    <p:extLst>
      <p:ext uri="{BB962C8B-B14F-4D97-AF65-F5344CB8AC3E}">
        <p14:creationId xmlns:p14="http://schemas.microsoft.com/office/powerpoint/2010/main" val="259491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A18E1E-7DD9-CDDE-A07C-812DACEBF30A}"/>
              </a:ext>
            </a:extLst>
          </p:cNvPr>
          <p:cNvSpPr>
            <a:spLocks noGrp="1"/>
          </p:cNvSpPr>
          <p:nvPr>
            <p:ph type="sldNum" sz="quarter" idx="12"/>
          </p:nvPr>
        </p:nvSpPr>
        <p:spPr/>
        <p:txBody>
          <a:bodyPr/>
          <a:lstStyle/>
          <a:p>
            <a:fld id="{D14C191A-F00A-834F-AF39-F1426C704212}" type="slidenum">
              <a:rPr lang="en-US" smtClean="0"/>
              <a:t>3</a:t>
            </a:fld>
            <a:endParaRPr lang="en-US"/>
          </a:p>
        </p:txBody>
      </p:sp>
      <p:sp>
        <p:nvSpPr>
          <p:cNvPr id="4" name="Content Placeholder 3">
            <a:extLst>
              <a:ext uri="{FF2B5EF4-FFF2-40B4-BE49-F238E27FC236}">
                <a16:creationId xmlns:a16="http://schemas.microsoft.com/office/drawing/2014/main" id="{9A2149AB-354D-8FF7-A78B-1FEDF616CDBD}"/>
              </a:ext>
            </a:extLst>
          </p:cNvPr>
          <p:cNvSpPr>
            <a:spLocks noGrp="1"/>
          </p:cNvSpPr>
          <p:nvPr>
            <p:ph sz="quarter" idx="16"/>
          </p:nvPr>
        </p:nvSpPr>
        <p:spPr/>
        <p:txBody>
          <a:bodyPr>
            <a:normAutofit fontScale="85000" lnSpcReduction="20000"/>
          </a:bodyPr>
          <a:lstStyle/>
          <a:p>
            <a:endParaRPr lang="en-US" sz="2800" b="0" dirty="0"/>
          </a:p>
          <a:p>
            <a:r>
              <a:rPr lang="en-US" sz="2800" b="0" dirty="0"/>
              <a:t>Critical Time Intervention (CTI) is a phased approached to help support youth in that critical time of transition. The three phases allow staff to offer more intensive support at the start of the program and gradually reduce hands on support as their independence grows.</a:t>
            </a:r>
          </a:p>
          <a:p>
            <a:pPr lvl="1"/>
            <a:r>
              <a:rPr lang="en-CA" sz="2800" b="0" dirty="0"/>
              <a:t>Pre- CTI – Intake </a:t>
            </a:r>
          </a:p>
          <a:p>
            <a:r>
              <a:rPr lang="en-CA" sz="2800" b="0" dirty="0">
                <a:solidFill>
                  <a:srgbClr val="DE8B13"/>
                </a:solidFill>
              </a:rPr>
              <a:t>Phase 1 – Transition Phase</a:t>
            </a:r>
          </a:p>
          <a:p>
            <a:r>
              <a:rPr lang="en-CA" sz="2800" b="0" dirty="0">
                <a:solidFill>
                  <a:srgbClr val="DE8B13"/>
                </a:solidFill>
              </a:rPr>
              <a:t>Phase 2 – Try-Out Phase</a:t>
            </a:r>
          </a:p>
          <a:p>
            <a:r>
              <a:rPr lang="en-US" sz="2800" b="0" dirty="0">
                <a:solidFill>
                  <a:srgbClr val="DE8B13"/>
                </a:solidFill>
              </a:rPr>
              <a:t>Phase 3 – Transfer of Care </a:t>
            </a:r>
          </a:p>
          <a:p>
            <a:endParaRPr lang="en-US" dirty="0"/>
          </a:p>
        </p:txBody>
      </p:sp>
      <p:pic>
        <p:nvPicPr>
          <p:cNvPr id="7" name="Picture Placeholder 6">
            <a:extLst>
              <a:ext uri="{FF2B5EF4-FFF2-40B4-BE49-F238E27FC236}">
                <a16:creationId xmlns:a16="http://schemas.microsoft.com/office/drawing/2014/main" id="{4AECA0F1-EFA0-4D61-A28F-F59A352BB1F4}"/>
              </a:ext>
            </a:extLst>
          </p:cNvPr>
          <p:cNvPicPr>
            <a:picLocks noGrp="1" noChangeAspect="1"/>
          </p:cNvPicPr>
          <p:nvPr>
            <p:ph type="pic" sz="quarter" idx="13"/>
          </p:nvPr>
        </p:nvPicPr>
        <p:blipFill>
          <a:blip r:embed="rId3"/>
          <a:srcRect t="6156" b="6156"/>
          <a:stretch>
            <a:fillRect/>
          </a:stretch>
        </p:blipFill>
        <p:spPr/>
      </p:pic>
    </p:spTree>
    <p:extLst>
      <p:ext uri="{BB962C8B-B14F-4D97-AF65-F5344CB8AC3E}">
        <p14:creationId xmlns:p14="http://schemas.microsoft.com/office/powerpoint/2010/main" val="359413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0000000-0008-0000-0000-000004000100}"/>
              </a:ext>
            </a:extLst>
          </p:cNvPr>
          <p:cNvPicPr>
            <a:picLocks noGrp="1" noChangeAspect="1" noChangeArrowheads="1"/>
          </p:cNvPicPr>
          <p:nvPr>
            <p:ph sz="quarter" idx="10"/>
          </p:nvPr>
        </p:nvPicPr>
        <p:blipFill>
          <a:blip r:embed="rId2"/>
          <a:srcRect/>
          <a:stretch>
            <a:fillRect/>
          </a:stretch>
        </p:blipFill>
        <p:spPr bwMode="auto">
          <a:xfrm>
            <a:off x="4116413" y="159925"/>
            <a:ext cx="7197620" cy="32690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a:extLst>
              <a:ext uri="{FF2B5EF4-FFF2-40B4-BE49-F238E27FC236}">
                <a16:creationId xmlns:a16="http://schemas.microsoft.com/office/drawing/2014/main" id="{7FA032E4-DB97-4C1D-A0D0-4DB5C6AA16DD}"/>
              </a:ext>
            </a:extLst>
          </p:cNvPr>
          <p:cNvPicPr>
            <a:picLocks noChangeAspect="1"/>
          </p:cNvPicPr>
          <p:nvPr/>
        </p:nvPicPr>
        <p:blipFill>
          <a:blip r:embed="rId3"/>
          <a:stretch>
            <a:fillRect/>
          </a:stretch>
        </p:blipFill>
        <p:spPr>
          <a:xfrm>
            <a:off x="6788476" y="3016817"/>
            <a:ext cx="2674665" cy="3566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extBox 1">
            <a:extLst>
              <a:ext uri="{FF2B5EF4-FFF2-40B4-BE49-F238E27FC236}">
                <a16:creationId xmlns:a16="http://schemas.microsoft.com/office/drawing/2014/main" id="{F14F44D2-D426-44E7-9E42-37327F819A1A}"/>
              </a:ext>
            </a:extLst>
          </p:cNvPr>
          <p:cNvSpPr txBox="1"/>
          <p:nvPr/>
        </p:nvSpPr>
        <p:spPr>
          <a:xfrm>
            <a:off x="130822" y="2416653"/>
            <a:ext cx="4438436" cy="1200329"/>
          </a:xfrm>
          <a:prstGeom prst="rect">
            <a:avLst/>
          </a:prstGeom>
          <a:noFill/>
        </p:spPr>
        <p:txBody>
          <a:bodyPr wrap="square" rtlCol="0">
            <a:spAutoFit/>
          </a:bodyPr>
          <a:lstStyle/>
          <a:p>
            <a:r>
              <a:rPr lang="en-US" sz="2400" dirty="0">
                <a:solidFill>
                  <a:schemeClr val="bg1"/>
                </a:solidFill>
              </a:rPr>
              <a:t>In the last three months youth housing first has successfully housed 9 youth.  </a:t>
            </a:r>
          </a:p>
        </p:txBody>
      </p:sp>
      <p:sp>
        <p:nvSpPr>
          <p:cNvPr id="3" name="TextBox 2">
            <a:extLst>
              <a:ext uri="{FF2B5EF4-FFF2-40B4-BE49-F238E27FC236}">
                <a16:creationId xmlns:a16="http://schemas.microsoft.com/office/drawing/2014/main" id="{3D3A8822-E003-4C7B-90E8-837304993631}"/>
              </a:ext>
            </a:extLst>
          </p:cNvPr>
          <p:cNvSpPr txBox="1"/>
          <p:nvPr/>
        </p:nvSpPr>
        <p:spPr>
          <a:xfrm>
            <a:off x="130822" y="4576054"/>
            <a:ext cx="4438436" cy="1569660"/>
          </a:xfrm>
          <a:prstGeom prst="rect">
            <a:avLst/>
          </a:prstGeom>
          <a:noFill/>
        </p:spPr>
        <p:txBody>
          <a:bodyPr wrap="square" rtlCol="0">
            <a:spAutoFit/>
          </a:bodyPr>
          <a:lstStyle/>
          <a:p>
            <a:r>
              <a:rPr lang="en-US" sz="2400" dirty="0">
                <a:solidFill>
                  <a:schemeClr val="bg1"/>
                </a:solidFill>
              </a:rPr>
              <a:t>Before receiving support with YHF</a:t>
            </a:r>
          </a:p>
          <a:p>
            <a:r>
              <a:rPr lang="en-US" sz="2400" dirty="0">
                <a:solidFill>
                  <a:schemeClr val="bg1"/>
                </a:solidFill>
              </a:rPr>
              <a:t>these youth were staying in shelters and unsafe home situations.</a:t>
            </a:r>
            <a:endParaRPr lang="en-CA" sz="2400" dirty="0">
              <a:solidFill>
                <a:schemeClr val="bg1"/>
              </a:solidFill>
            </a:endParaRPr>
          </a:p>
        </p:txBody>
      </p:sp>
    </p:spTree>
    <p:extLst>
      <p:ext uri="{BB962C8B-B14F-4D97-AF65-F5344CB8AC3E}">
        <p14:creationId xmlns:p14="http://schemas.microsoft.com/office/powerpoint/2010/main" val="371278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9C682D8-BAF8-456A-9DC9-B20EC8EFAEE3}"/>
              </a:ext>
            </a:extLst>
          </p:cNvPr>
          <p:cNvPicPr>
            <a:picLocks noGrp="1" noChangeAspect="1"/>
          </p:cNvPicPr>
          <p:nvPr>
            <p:ph sz="quarter" idx="10"/>
          </p:nvPr>
        </p:nvPicPr>
        <p:blipFill>
          <a:blip r:embed="rId2"/>
          <a:stretch>
            <a:fillRect/>
          </a:stretch>
        </p:blipFill>
        <p:spPr>
          <a:xfrm rot="5400000">
            <a:off x="-798825" y="798825"/>
            <a:ext cx="3267185" cy="166953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a:extLst>
              <a:ext uri="{FF2B5EF4-FFF2-40B4-BE49-F238E27FC236}">
                <a16:creationId xmlns:a16="http://schemas.microsoft.com/office/drawing/2014/main" id="{CDB319CC-3B12-4577-873B-A6DC9D2752BE}"/>
              </a:ext>
            </a:extLst>
          </p:cNvPr>
          <p:cNvPicPr>
            <a:picLocks noChangeAspect="1"/>
          </p:cNvPicPr>
          <p:nvPr/>
        </p:nvPicPr>
        <p:blipFill>
          <a:blip r:embed="rId3"/>
          <a:stretch>
            <a:fillRect/>
          </a:stretch>
        </p:blipFill>
        <p:spPr>
          <a:xfrm>
            <a:off x="9976207" y="3399811"/>
            <a:ext cx="2215793" cy="345818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305A26F2-F8E3-4B9F-BE3E-32FAA7D54926}"/>
              </a:ext>
            </a:extLst>
          </p:cNvPr>
          <p:cNvSpPr txBox="1"/>
          <p:nvPr/>
        </p:nvSpPr>
        <p:spPr>
          <a:xfrm>
            <a:off x="2609637" y="955497"/>
            <a:ext cx="6667927" cy="3693319"/>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Why Is Housing Important?</a:t>
            </a:r>
          </a:p>
          <a:p>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Sense of safety</a:t>
            </a:r>
          </a:p>
          <a:p>
            <a:pPr marL="285750" indent="-2857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Focus on employment and education</a:t>
            </a:r>
          </a:p>
          <a:p>
            <a:pPr marL="285750" indent="-2857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Raise a family in a healthy environment</a:t>
            </a:r>
          </a:p>
          <a:p>
            <a:pPr marL="285750" indent="-2857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Able to maintain mental health</a:t>
            </a:r>
          </a:p>
          <a:p>
            <a:pPr marL="285750" indent="-2857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Focus on hobbies </a:t>
            </a:r>
          </a:p>
          <a:p>
            <a:pPr marL="285750" indent="-2857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Celebrations of culture, religion, milestones, </a:t>
            </a:r>
          </a:p>
          <a:p>
            <a:pPr marL="285750" indent="-285750">
              <a:buFont typeface="Arial" panose="020B0604020202020204" pitchFamily="34" charset="0"/>
              <a:buChar char="•"/>
            </a:pPr>
            <a:endParaRPr lang="en-CA" dirty="0"/>
          </a:p>
        </p:txBody>
      </p:sp>
      <p:pic>
        <p:nvPicPr>
          <p:cNvPr id="6" name="Picture 5">
            <a:extLst>
              <a:ext uri="{FF2B5EF4-FFF2-40B4-BE49-F238E27FC236}">
                <a16:creationId xmlns:a16="http://schemas.microsoft.com/office/drawing/2014/main" id="{171D94A1-8A98-4CBB-9089-97D622FD783D}"/>
              </a:ext>
            </a:extLst>
          </p:cNvPr>
          <p:cNvPicPr>
            <a:picLocks noChangeAspect="1"/>
          </p:cNvPicPr>
          <p:nvPr/>
        </p:nvPicPr>
        <p:blipFill>
          <a:blip r:embed="rId4"/>
          <a:stretch>
            <a:fillRect/>
          </a:stretch>
        </p:blipFill>
        <p:spPr>
          <a:xfrm>
            <a:off x="0" y="3898915"/>
            <a:ext cx="1682126" cy="2959085"/>
          </a:xfrm>
          <a:prstGeom prst="rect">
            <a:avLst/>
          </a:prstGeom>
          <a:ln>
            <a:noFill/>
          </a:ln>
          <a:effectLst>
            <a:outerShdw blurRad="44450" dist="27940" dir="5400000" algn="ctr">
              <a:srgbClr val="000000">
                <a:alpha val="32000"/>
              </a:srgbClr>
            </a:outerShdw>
            <a:reflection stA="97000" endPos="0" dist="50800" dir="5400000" sy="-100000" algn="bl" rotWithShape="0"/>
          </a:effectLst>
          <a:scene3d>
            <a:camera prst="orthographicFront">
              <a:rot lat="0" lon="0" rev="0"/>
            </a:camera>
            <a:lightRig rig="balanced" dir="t">
              <a:rot lat="0" lon="0" rev="8700000"/>
            </a:lightRig>
          </a:scene3d>
          <a:sp3d>
            <a:bevelT w="190500" h="38100"/>
          </a:sp3d>
        </p:spPr>
      </p:pic>
      <p:pic>
        <p:nvPicPr>
          <p:cNvPr id="11" name="Picture 10">
            <a:extLst>
              <a:ext uri="{FF2B5EF4-FFF2-40B4-BE49-F238E27FC236}">
                <a16:creationId xmlns:a16="http://schemas.microsoft.com/office/drawing/2014/main" id="{682000AE-4777-43D9-AE1C-632D43380F56}"/>
              </a:ext>
            </a:extLst>
          </p:cNvPr>
          <p:cNvPicPr>
            <a:picLocks noChangeAspect="1"/>
          </p:cNvPicPr>
          <p:nvPr/>
        </p:nvPicPr>
        <p:blipFill>
          <a:blip r:embed="rId5"/>
          <a:stretch>
            <a:fillRect/>
          </a:stretch>
        </p:blipFill>
        <p:spPr>
          <a:xfrm>
            <a:off x="9822094" y="1"/>
            <a:ext cx="2369906" cy="29390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extBox 1">
            <a:extLst>
              <a:ext uri="{FF2B5EF4-FFF2-40B4-BE49-F238E27FC236}">
                <a16:creationId xmlns:a16="http://schemas.microsoft.com/office/drawing/2014/main" id="{511289E3-D88A-47F5-96D8-2A89CAE6B2DA}"/>
              </a:ext>
            </a:extLst>
          </p:cNvPr>
          <p:cNvSpPr txBox="1"/>
          <p:nvPr/>
        </p:nvSpPr>
        <p:spPr>
          <a:xfrm>
            <a:off x="2184972" y="4639793"/>
            <a:ext cx="7517256" cy="1477328"/>
          </a:xfrm>
          <a:prstGeom prst="rect">
            <a:avLst/>
          </a:prstGeom>
          <a:noFill/>
        </p:spPr>
        <p:txBody>
          <a:bodyPr wrap="square" rtlCol="0">
            <a:spAutoFit/>
          </a:bodyPr>
          <a:lstStyle/>
          <a:p>
            <a:r>
              <a:rPr lang="en-US" dirty="0">
                <a:solidFill>
                  <a:schemeClr val="bg1"/>
                </a:solidFill>
              </a:rPr>
              <a:t>“We know well from evidence that if we let young people become and remain homeless for any length of time, the risk of exploitation and criminal victimization, coupled with the rigors of life on the streets, can result in compromised health, declining mental health, increased substance use, and  becoming entrenched on the streets”-Homelesshub.ca</a:t>
            </a:r>
            <a:endParaRPr lang="en-CA" dirty="0">
              <a:solidFill>
                <a:schemeClr val="bg1"/>
              </a:solidFill>
            </a:endParaRPr>
          </a:p>
        </p:txBody>
      </p:sp>
    </p:spTree>
    <p:extLst>
      <p:ext uri="{BB962C8B-B14F-4D97-AF65-F5344CB8AC3E}">
        <p14:creationId xmlns:p14="http://schemas.microsoft.com/office/powerpoint/2010/main" val="348306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35B2F7-8090-4B66-8F88-D48FAB2E4B29}"/>
              </a:ext>
            </a:extLst>
          </p:cNvPr>
          <p:cNvSpPr txBox="1"/>
          <p:nvPr/>
        </p:nvSpPr>
        <p:spPr>
          <a:xfrm>
            <a:off x="719192" y="547722"/>
            <a:ext cx="9688531" cy="954107"/>
          </a:xfrm>
          <a:prstGeom prst="rect">
            <a:avLst/>
          </a:prstGeom>
          <a:noFill/>
        </p:spPr>
        <p:txBody>
          <a:bodyPr wrap="square" rtlCol="0">
            <a:spAutoFit/>
          </a:bodyPr>
          <a:lstStyle/>
          <a:p>
            <a:pPr algn="ctr"/>
            <a:r>
              <a:rPr lang="en-US" sz="2800" b="1" dirty="0">
                <a:solidFill>
                  <a:schemeClr val="bg1"/>
                </a:solidFill>
              </a:rPr>
              <a:t>Empowering Youth for Housing Success: Practical Skills, Support, and Connection</a:t>
            </a:r>
            <a:endParaRPr lang="en-CA" sz="2800" b="1" dirty="0">
              <a:solidFill>
                <a:schemeClr val="bg1"/>
              </a:solidFill>
            </a:endParaRPr>
          </a:p>
        </p:txBody>
      </p:sp>
      <p:sp>
        <p:nvSpPr>
          <p:cNvPr id="6" name="TextBox 5">
            <a:extLst>
              <a:ext uri="{FF2B5EF4-FFF2-40B4-BE49-F238E27FC236}">
                <a16:creationId xmlns:a16="http://schemas.microsoft.com/office/drawing/2014/main" id="{EFE9BE8C-7EF1-44A4-916D-28F17683D60B}"/>
              </a:ext>
            </a:extLst>
          </p:cNvPr>
          <p:cNvSpPr txBox="1"/>
          <p:nvPr/>
        </p:nvSpPr>
        <p:spPr>
          <a:xfrm>
            <a:off x="719192" y="1911441"/>
            <a:ext cx="9164548" cy="5632311"/>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rPr>
              <a:t>Mock Apartment Viewing </a:t>
            </a:r>
            <a:r>
              <a:rPr lang="en-US" sz="2400" dirty="0">
                <a:solidFill>
                  <a:schemeClr val="bg1"/>
                </a:solidFill>
              </a:rPr>
              <a:t>– Giving participants real life scenarios to prepare them for </a:t>
            </a:r>
            <a:r>
              <a:rPr lang="en-US" sz="2400" dirty="0" smtClean="0">
                <a:solidFill>
                  <a:schemeClr val="bg1"/>
                </a:solidFill>
              </a:rPr>
              <a:t>meeting landlords </a:t>
            </a:r>
            <a:endParaRPr lang="en-US" sz="2400" dirty="0">
              <a:solidFill>
                <a:schemeClr val="bg1"/>
              </a:solidFill>
            </a:endParaRPr>
          </a:p>
          <a:p>
            <a:pPr marL="285750" indent="-285750">
              <a:buFont typeface="Arial" panose="020B0604020202020204" pitchFamily="34" charset="0"/>
              <a:buChar char="•"/>
            </a:pPr>
            <a:r>
              <a:rPr lang="en-US" sz="2400" b="1" dirty="0">
                <a:solidFill>
                  <a:schemeClr val="bg1"/>
                </a:solidFill>
              </a:rPr>
              <a:t>Rental Application Prep Class </a:t>
            </a:r>
            <a:r>
              <a:rPr lang="en-US" sz="2400" dirty="0">
                <a:solidFill>
                  <a:schemeClr val="bg1"/>
                </a:solidFill>
              </a:rPr>
              <a:t>– Helping participants </a:t>
            </a:r>
            <a:r>
              <a:rPr lang="en-US" sz="2400" dirty="0" smtClean="0">
                <a:solidFill>
                  <a:schemeClr val="bg1"/>
                </a:solidFill>
              </a:rPr>
              <a:t>complete mock </a:t>
            </a:r>
            <a:r>
              <a:rPr lang="en-US" sz="2400" dirty="0">
                <a:solidFill>
                  <a:schemeClr val="bg1"/>
                </a:solidFill>
              </a:rPr>
              <a:t>rental applications with constructive feedback </a:t>
            </a:r>
          </a:p>
          <a:p>
            <a:pPr marL="285750" indent="-285750">
              <a:buFont typeface="Arial" panose="020B0604020202020204" pitchFamily="34" charset="0"/>
              <a:buChar char="•"/>
            </a:pPr>
            <a:r>
              <a:rPr lang="en-US" sz="2400" b="1" dirty="0" smtClean="0">
                <a:solidFill>
                  <a:schemeClr val="bg1"/>
                </a:solidFill>
              </a:rPr>
              <a:t>Landlord Handbook </a:t>
            </a:r>
            <a:r>
              <a:rPr lang="en-US" sz="2400" dirty="0">
                <a:solidFill>
                  <a:schemeClr val="bg1"/>
                </a:solidFill>
              </a:rPr>
              <a:t>– Explaining the YHF support workers role, how YHF can support the </a:t>
            </a:r>
            <a:r>
              <a:rPr lang="en-US" sz="2400" dirty="0" smtClean="0">
                <a:solidFill>
                  <a:schemeClr val="bg1"/>
                </a:solidFill>
              </a:rPr>
              <a:t>landlord</a:t>
            </a:r>
            <a:r>
              <a:rPr lang="en-US" sz="2400" dirty="0">
                <a:solidFill>
                  <a:schemeClr val="bg1"/>
                </a:solidFill>
              </a:rPr>
              <a:t>, includes phone numbers to </a:t>
            </a:r>
            <a:r>
              <a:rPr lang="en-US" sz="2400" dirty="0" smtClean="0">
                <a:solidFill>
                  <a:schemeClr val="bg1"/>
                </a:solidFill>
              </a:rPr>
              <a:t>call </a:t>
            </a:r>
            <a:r>
              <a:rPr lang="en-US" sz="2400" dirty="0">
                <a:solidFill>
                  <a:schemeClr val="bg1"/>
                </a:solidFill>
              </a:rPr>
              <a:t>for after hours support</a:t>
            </a:r>
          </a:p>
          <a:p>
            <a:pPr marL="285750" indent="-285750">
              <a:buFont typeface="Arial" panose="020B0604020202020204" pitchFamily="34" charset="0"/>
              <a:buChar char="•"/>
            </a:pPr>
            <a:r>
              <a:rPr lang="en-US" sz="2400" b="1" dirty="0">
                <a:solidFill>
                  <a:schemeClr val="bg1"/>
                </a:solidFill>
              </a:rPr>
              <a:t>YHF </a:t>
            </a:r>
            <a:r>
              <a:rPr lang="en-US" sz="2400" b="1" dirty="0" smtClean="0">
                <a:solidFill>
                  <a:schemeClr val="bg1"/>
                </a:solidFill>
              </a:rPr>
              <a:t>Alumni </a:t>
            </a:r>
            <a:r>
              <a:rPr lang="en-US" sz="2400" b="1" dirty="0">
                <a:solidFill>
                  <a:schemeClr val="bg1"/>
                </a:solidFill>
              </a:rPr>
              <a:t>G</a:t>
            </a:r>
            <a:r>
              <a:rPr lang="en-US" sz="2400" b="1" dirty="0" smtClean="0">
                <a:solidFill>
                  <a:schemeClr val="bg1"/>
                </a:solidFill>
              </a:rPr>
              <a:t>roup </a:t>
            </a:r>
            <a:r>
              <a:rPr lang="en-US" sz="2400" dirty="0">
                <a:solidFill>
                  <a:schemeClr val="bg1"/>
                </a:solidFill>
              </a:rPr>
              <a:t>– BBQ’s and </a:t>
            </a:r>
            <a:r>
              <a:rPr lang="en-US" sz="2400" dirty="0" smtClean="0">
                <a:solidFill>
                  <a:schemeClr val="bg1"/>
                </a:solidFill>
              </a:rPr>
              <a:t>get-togethers </a:t>
            </a:r>
            <a:r>
              <a:rPr lang="en-US" sz="2400" dirty="0">
                <a:solidFill>
                  <a:schemeClr val="bg1"/>
                </a:solidFill>
              </a:rPr>
              <a:t>for youth who have </a:t>
            </a:r>
            <a:r>
              <a:rPr lang="en-US" sz="2400" dirty="0" smtClean="0">
                <a:solidFill>
                  <a:schemeClr val="bg1"/>
                </a:solidFill>
              </a:rPr>
              <a:t>completed, </a:t>
            </a:r>
            <a:r>
              <a:rPr lang="en-US" sz="2400" dirty="0">
                <a:solidFill>
                  <a:schemeClr val="bg1"/>
                </a:solidFill>
              </a:rPr>
              <a:t>or are </a:t>
            </a:r>
            <a:r>
              <a:rPr lang="en-US" sz="2400" dirty="0" smtClean="0">
                <a:solidFill>
                  <a:schemeClr val="bg1"/>
                </a:solidFill>
              </a:rPr>
              <a:t>currently enrolled, to </a:t>
            </a:r>
            <a:r>
              <a:rPr lang="en-US" sz="2400" dirty="0">
                <a:solidFill>
                  <a:schemeClr val="bg1"/>
                </a:solidFill>
              </a:rPr>
              <a:t>feel </a:t>
            </a:r>
            <a:r>
              <a:rPr lang="en-US" sz="2400" dirty="0" smtClean="0">
                <a:solidFill>
                  <a:schemeClr val="bg1"/>
                </a:solidFill>
              </a:rPr>
              <a:t>connected to community.  </a:t>
            </a: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CA" sz="2400" dirty="0">
              <a:solidFill>
                <a:schemeClr val="bg1"/>
              </a:solidFill>
            </a:endParaRPr>
          </a:p>
        </p:txBody>
      </p:sp>
    </p:spTree>
    <p:extLst>
      <p:ext uri="{BB962C8B-B14F-4D97-AF65-F5344CB8AC3E}">
        <p14:creationId xmlns:p14="http://schemas.microsoft.com/office/powerpoint/2010/main" val="169203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CE1EF6F6-B191-49E2-9B37-1FDA83C09F83}"/>
              </a:ext>
            </a:extLst>
          </p:cNvPr>
          <p:cNvPicPr>
            <a:picLocks noGrp="1" noChangeAspect="1"/>
          </p:cNvPicPr>
          <p:nvPr>
            <p:ph sz="quarter" idx="10"/>
          </p:nvPr>
        </p:nvPicPr>
        <p:blipFill>
          <a:blip r:embed="rId2"/>
          <a:srcRect t="6156" b="6156"/>
          <a:stretch>
            <a:fillRect/>
          </a:stretch>
        </p:blipFill>
        <p:spPr>
          <a:xfrm>
            <a:off x="4222191" y="1469205"/>
            <a:ext cx="4227275" cy="3706813"/>
          </a:xfrm>
        </p:spPr>
      </p:pic>
    </p:spTree>
    <p:extLst>
      <p:ext uri="{BB962C8B-B14F-4D97-AF65-F5344CB8AC3E}">
        <p14:creationId xmlns:p14="http://schemas.microsoft.com/office/powerpoint/2010/main" val="4144052298"/>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919D9D"/>
      </a:dk2>
      <a:lt2>
        <a:srgbClr val="E8E8E8"/>
      </a:lt2>
      <a:accent1>
        <a:srgbClr val="B7B09C"/>
      </a:accent1>
      <a:accent2>
        <a:srgbClr val="007096"/>
      </a:accent2>
      <a:accent3>
        <a:srgbClr val="D9C756"/>
      </a:accent3>
      <a:accent4>
        <a:srgbClr val="BEC6C3"/>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Custom 10">
      <a:dk1>
        <a:srgbClr val="000000"/>
      </a:dk1>
      <a:lt1>
        <a:srgbClr val="FFFFFF"/>
      </a:lt1>
      <a:dk2>
        <a:srgbClr val="919D9D"/>
      </a:dk2>
      <a:lt2>
        <a:srgbClr val="E8E8E8"/>
      </a:lt2>
      <a:accent1>
        <a:srgbClr val="B7B09C"/>
      </a:accent1>
      <a:accent2>
        <a:srgbClr val="007096"/>
      </a:accent2>
      <a:accent3>
        <a:srgbClr val="D9C756"/>
      </a:accent3>
      <a:accent4>
        <a:srgbClr val="BEC6C3"/>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Bishop Mckenzie">
      <a:dk1>
        <a:srgbClr val="919D9D"/>
      </a:dk1>
      <a:lt1>
        <a:srgbClr val="FFFFFF"/>
      </a:lt1>
      <a:dk2>
        <a:srgbClr val="0E2841"/>
      </a:dk2>
      <a:lt2>
        <a:srgbClr val="E8E8E8"/>
      </a:lt2>
      <a:accent1>
        <a:srgbClr val="007096"/>
      </a:accent1>
      <a:accent2>
        <a:srgbClr val="B7B09C"/>
      </a:accent2>
      <a:accent3>
        <a:srgbClr val="BEC6A9"/>
      </a:accent3>
      <a:accent4>
        <a:srgbClr val="D9C756"/>
      </a:accent4>
      <a:accent5>
        <a:srgbClr val="3A3A3A"/>
      </a:accent5>
      <a:accent6>
        <a:srgbClr val="3A3A3A"/>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c4a5a69-72ed-4718-a81a-36062ad473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630B97BFFD6E4093CFC5CD07A3E936" ma:contentTypeVersion="13" ma:contentTypeDescription="Create a new document." ma:contentTypeScope="" ma:versionID="5af4dad4a5c0a08f63a5fd89b001dee7">
  <xsd:schema xmlns:xsd="http://www.w3.org/2001/XMLSchema" xmlns:xs="http://www.w3.org/2001/XMLSchema" xmlns:p="http://schemas.microsoft.com/office/2006/metadata/properties" xmlns:ns3="2c4a5a69-72ed-4718-a81a-36062ad47339" targetNamespace="http://schemas.microsoft.com/office/2006/metadata/properties" ma:root="true" ma:fieldsID="55b2a25e89e5c9ed68319bf4b6dbf605" ns3:_="">
    <xsd:import namespace="2c4a5a69-72ed-4718-a81a-36062ad4733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Location"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a5a69-72ed-4718-a81a-36062ad473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50F64E-4A6F-4A9C-B237-E15868417168}">
  <ds:schemaRefs>
    <ds:schemaRef ds:uri="http://schemas.microsoft.com/sharepoint/v3/contenttype/forms"/>
  </ds:schemaRefs>
</ds:datastoreItem>
</file>

<file path=customXml/itemProps2.xml><?xml version="1.0" encoding="utf-8"?>
<ds:datastoreItem xmlns:ds="http://schemas.openxmlformats.org/officeDocument/2006/customXml" ds:itemID="{566A77E7-FECC-4D9A-811E-5B2B888F9CE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2c4a5a69-72ed-4718-a81a-36062ad47339"/>
    <ds:schemaRef ds:uri="http://www.w3.org/XML/1998/namespace"/>
    <ds:schemaRef ds:uri="http://purl.org/dc/dcmitype/"/>
  </ds:schemaRefs>
</ds:datastoreItem>
</file>

<file path=customXml/itemProps3.xml><?xml version="1.0" encoding="utf-8"?>
<ds:datastoreItem xmlns:ds="http://schemas.openxmlformats.org/officeDocument/2006/customXml" ds:itemID="{D96554B8-8166-4BC1-B28D-CF7797D9A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a5a69-72ed-4718-a81a-36062ad47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593</TotalTime>
  <Words>716</Words>
  <Application>Microsoft Office PowerPoint</Application>
  <PresentationFormat>Widescreen</PresentationFormat>
  <Paragraphs>68</Paragraphs>
  <Slides>8</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Aptos</vt:lpstr>
      <vt:lpstr>Aptos Display</vt:lpstr>
      <vt:lpstr>Arial</vt:lpstr>
      <vt:lpstr>Calibri</vt:lpstr>
      <vt:lpstr>Office Theme</vt:lpstr>
      <vt:lpstr>2_Office Theme</vt:lpstr>
      <vt:lpstr>Custom Design</vt:lpstr>
      <vt:lpstr>Youth Housing First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Stacey Horne</dc:creator>
  <cp:lastModifiedBy>Kaela Hendra</cp:lastModifiedBy>
  <cp:revision>30</cp:revision>
  <dcterms:created xsi:type="dcterms:W3CDTF">2024-03-26T14:37:38Z</dcterms:created>
  <dcterms:modified xsi:type="dcterms:W3CDTF">2025-03-25T20:23:57Z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0x010100C4630B97BFFD6E4093CFC5CD07A3E936</vt:lpwstr>
  </property>
</Properties>
</file>